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273" r:id="rId2"/>
    <p:sldId id="269" r:id="rId3"/>
    <p:sldId id="270" r:id="rId4"/>
    <p:sldId id="274" r:id="rId5"/>
    <p:sldId id="275" r:id="rId6"/>
    <p:sldId id="271" r:id="rId7"/>
    <p:sldId id="272" r:id="rId8"/>
    <p:sldId id="267" r:id="rId9"/>
    <p:sldId id="268" r:id="rId10"/>
    <p:sldId id="263" r:id="rId11"/>
    <p:sldId id="276" r:id="rId12"/>
    <p:sldId id="277" r:id="rId13"/>
    <p:sldId id="262" r:id="rId14"/>
    <p:sldId id="258" r:id="rId15"/>
  </p:sldIdLst>
  <p:sldSz cx="6858000" cy="9906000" type="A4"/>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77BA"/>
    <a:srgbClr val="D2DEEF"/>
    <a:srgbClr val="EAEFF7"/>
    <a:srgbClr val="7F7F7F"/>
    <a:srgbClr val="000178"/>
    <a:srgbClr val="FF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0" autoAdjust="0"/>
  </p:normalViewPr>
  <p:slideViewPr>
    <p:cSldViewPr snapToGrid="0">
      <p:cViewPr varScale="1">
        <p:scale>
          <a:sx n="81" d="100"/>
          <a:sy n="81" d="100"/>
        </p:scale>
        <p:origin x="3042" y="1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413" cy="495300"/>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4" y="1"/>
            <a:ext cx="2919412" cy="495300"/>
          </a:xfrm>
          <a:prstGeom prst="rect">
            <a:avLst/>
          </a:prstGeom>
        </p:spPr>
        <p:txBody>
          <a:bodyPr vert="horz" lIns="91430" tIns="45715" rIns="91430" bIns="45715" rtlCol="0"/>
          <a:lstStyle>
            <a:lvl1pPr algn="r">
              <a:defRPr sz="1200"/>
            </a:lvl1pPr>
          </a:lstStyle>
          <a:p>
            <a:fld id="{EBE09AAE-59B0-41C7-BE2C-C77CE56A232E}" type="datetimeFigureOut">
              <a:rPr kumimoji="1" lang="ja-JP" altLang="en-US" smtClean="0"/>
              <a:t>2016/8/17</a:t>
            </a:fld>
            <a:endParaRPr kumimoji="1" lang="ja-JP" altLang="en-US"/>
          </a:p>
        </p:txBody>
      </p:sp>
      <p:sp>
        <p:nvSpPr>
          <p:cNvPr id="4" name="フッター プレースホルダー 3"/>
          <p:cNvSpPr>
            <a:spLocks noGrp="1"/>
          </p:cNvSpPr>
          <p:nvPr>
            <p:ph type="ftr" sz="quarter" idx="2"/>
          </p:nvPr>
        </p:nvSpPr>
        <p:spPr>
          <a:xfrm>
            <a:off x="0" y="9374188"/>
            <a:ext cx="2919413" cy="495300"/>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4" y="9374188"/>
            <a:ext cx="2919412" cy="495300"/>
          </a:xfrm>
          <a:prstGeom prst="rect">
            <a:avLst/>
          </a:prstGeom>
        </p:spPr>
        <p:txBody>
          <a:bodyPr vert="horz" lIns="91430" tIns="45715" rIns="91430" bIns="45715" rtlCol="0" anchor="b"/>
          <a:lstStyle>
            <a:lvl1pPr algn="r">
              <a:defRPr sz="1200"/>
            </a:lvl1pPr>
          </a:lstStyle>
          <a:p>
            <a:fld id="{AFFDF644-2F6E-459F-BD75-A172307A6C50}" type="slidenum">
              <a:rPr kumimoji="1" lang="ja-JP" altLang="en-US" smtClean="0"/>
              <a:t>‹#›</a:t>
            </a:fld>
            <a:endParaRPr kumimoji="1" lang="ja-JP" altLang="en-US"/>
          </a:p>
        </p:txBody>
      </p:sp>
    </p:spTree>
    <p:extLst>
      <p:ext uri="{BB962C8B-B14F-4D97-AF65-F5344CB8AC3E}">
        <p14:creationId xmlns:p14="http://schemas.microsoft.com/office/powerpoint/2010/main" val="270607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413" cy="495300"/>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4" y="1"/>
            <a:ext cx="2919412" cy="495300"/>
          </a:xfrm>
          <a:prstGeom prst="rect">
            <a:avLst/>
          </a:prstGeom>
        </p:spPr>
        <p:txBody>
          <a:bodyPr vert="horz" lIns="91430" tIns="45715" rIns="91430" bIns="45715" rtlCol="0"/>
          <a:lstStyle>
            <a:lvl1pPr algn="r">
              <a:defRPr sz="1200"/>
            </a:lvl1pPr>
          </a:lstStyle>
          <a:p>
            <a:fld id="{A367296A-A49F-4399-AEC4-E53670783F1B}" type="datetimeFigureOut">
              <a:rPr kumimoji="1" lang="ja-JP" altLang="en-US" smtClean="0"/>
              <a:t>2016/8/17</a:t>
            </a:fld>
            <a:endParaRPr kumimoji="1" lang="ja-JP" altLang="en-US"/>
          </a:p>
        </p:txBody>
      </p:sp>
      <p:sp>
        <p:nvSpPr>
          <p:cNvPr id="4" name="スライド イメージ プレースホルダー 3"/>
          <p:cNvSpPr>
            <a:spLocks noGrp="1" noRot="1" noChangeAspect="1"/>
          </p:cNvSpPr>
          <p:nvPr>
            <p:ph type="sldImg" idx="2"/>
          </p:nvPr>
        </p:nvSpPr>
        <p:spPr>
          <a:xfrm>
            <a:off x="2214563" y="1233488"/>
            <a:ext cx="2306637" cy="3330575"/>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3101" y="4749801"/>
            <a:ext cx="5389563" cy="3886200"/>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4188"/>
            <a:ext cx="2919413" cy="495300"/>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4" y="9374188"/>
            <a:ext cx="2919412" cy="495300"/>
          </a:xfrm>
          <a:prstGeom prst="rect">
            <a:avLst/>
          </a:prstGeom>
        </p:spPr>
        <p:txBody>
          <a:bodyPr vert="horz" lIns="91430" tIns="45715" rIns="91430" bIns="45715" rtlCol="0" anchor="b"/>
          <a:lstStyle>
            <a:lvl1pPr algn="r">
              <a:defRPr sz="1200"/>
            </a:lvl1pPr>
          </a:lstStyle>
          <a:p>
            <a:fld id="{3C536436-BB99-4CE9-BDB4-6F6934EE62B8}" type="slidenum">
              <a:rPr kumimoji="1" lang="ja-JP" altLang="en-US" smtClean="0"/>
              <a:t>‹#›</a:t>
            </a:fld>
            <a:endParaRPr kumimoji="1" lang="ja-JP" altLang="en-US"/>
          </a:p>
        </p:txBody>
      </p:sp>
    </p:spTree>
    <p:extLst>
      <p:ext uri="{BB962C8B-B14F-4D97-AF65-F5344CB8AC3E}">
        <p14:creationId xmlns:p14="http://schemas.microsoft.com/office/powerpoint/2010/main" val="3535059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536436-BB99-4CE9-BDB4-6F6934EE62B8}" type="slidenum">
              <a:rPr kumimoji="1" lang="ja-JP" altLang="en-US" smtClean="0"/>
              <a:t>1</a:t>
            </a:fld>
            <a:endParaRPr kumimoji="1" lang="ja-JP" altLang="en-US"/>
          </a:p>
        </p:txBody>
      </p:sp>
    </p:spTree>
    <p:extLst>
      <p:ext uri="{BB962C8B-B14F-4D97-AF65-F5344CB8AC3E}">
        <p14:creationId xmlns:p14="http://schemas.microsoft.com/office/powerpoint/2010/main" val="150325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536436-BB99-4CE9-BDB4-6F6934EE62B8}"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153405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4" name="図プレースホルダー 3"/>
          <p:cNvSpPr>
            <a:spLocks noGrp="1"/>
          </p:cNvSpPr>
          <p:nvPr>
            <p:ph type="pic" sz="quarter" idx="25" hasCustomPrompt="1"/>
          </p:nvPr>
        </p:nvSpPr>
        <p:spPr>
          <a:xfrm>
            <a:off x="3447984" y="2080"/>
            <a:ext cx="2870483" cy="9903920"/>
          </a:xfrm>
          <a:blipFill dpi="0" rotWithShape="1">
            <a:blip r:embed="rId2">
              <a:extLst>
                <a:ext uri="{28A0092B-C50C-407E-A947-70E740481C1C}">
                  <a14:useLocalDpi xmlns:a14="http://schemas.microsoft.com/office/drawing/2010/main" val="0"/>
                </a:ext>
              </a:extLst>
            </a:blip>
            <a:srcRect/>
            <a:tile tx="0" ty="0" sx="100000" sy="100000" flip="none" algn="tl"/>
          </a:blipFill>
          <a:effectLst>
            <a:outerShdw blurRad="50800" dist="38100" dir="2700000" algn="tl" rotWithShape="0">
              <a:prstClr val="black">
                <a:alpha val="40000"/>
              </a:prstClr>
            </a:outerShdw>
          </a:effectLst>
        </p:spPr>
        <p:txBody>
          <a:bodyPr bIns="648000" anchor="ctr" anchorCtr="1">
            <a:normAutofit/>
          </a:bodyPr>
          <a:lstStyle>
            <a:lvl1pPr marL="0" indent="0">
              <a:buNone/>
              <a:defRPr sz="898">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7" name="片側の 2 つの角を丸めた四角形 56"/>
          <p:cNvSpPr/>
          <p:nvPr userDrawn="1"/>
        </p:nvSpPr>
        <p:spPr>
          <a:xfrm rot="5400000">
            <a:off x="5938516" y="617267"/>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58" name="片側の 2 つの角を丸めた四角形 57"/>
          <p:cNvSpPr/>
          <p:nvPr userDrawn="1"/>
        </p:nvSpPr>
        <p:spPr>
          <a:xfrm rot="5400000">
            <a:off x="5938516" y="1806618"/>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59" name="片側の 2 つの角を丸めた四角形 58"/>
          <p:cNvSpPr/>
          <p:nvPr userDrawn="1"/>
        </p:nvSpPr>
        <p:spPr>
          <a:xfrm rot="5400000">
            <a:off x="5938516" y="2995968"/>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60" name="片側の 2 つの角を丸めた四角形 59"/>
          <p:cNvSpPr/>
          <p:nvPr userDrawn="1"/>
        </p:nvSpPr>
        <p:spPr>
          <a:xfrm rot="5400000">
            <a:off x="5938516" y="4185318"/>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61" name="片側の 2 つの角を丸めた四角形 60"/>
          <p:cNvSpPr/>
          <p:nvPr userDrawn="1"/>
        </p:nvSpPr>
        <p:spPr>
          <a:xfrm rot="5400000">
            <a:off x="5938516" y="5374669"/>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62" name="片側の 2 つの角を丸めた四角形 61"/>
          <p:cNvSpPr/>
          <p:nvPr userDrawn="1"/>
        </p:nvSpPr>
        <p:spPr>
          <a:xfrm rot="5400000">
            <a:off x="5938516" y="6564019"/>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63" name="片側の 2 つの角を丸めた四角形 62"/>
          <p:cNvSpPr/>
          <p:nvPr userDrawn="1"/>
        </p:nvSpPr>
        <p:spPr>
          <a:xfrm rot="5400000">
            <a:off x="5938516" y="7753369"/>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64" name="片側の 2 つの角を丸めた四角形 63"/>
          <p:cNvSpPr/>
          <p:nvPr userDrawn="1"/>
        </p:nvSpPr>
        <p:spPr>
          <a:xfrm rot="5400000">
            <a:off x="5938516" y="8942719"/>
            <a:ext cx="1092804" cy="220896"/>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540" dirty="0">
              <a:solidFill>
                <a:sysClr val="windowText" lastClr="000000"/>
              </a:solidFill>
            </a:endParaRPr>
          </a:p>
        </p:txBody>
      </p:sp>
      <p:sp>
        <p:nvSpPr>
          <p:cNvPr id="9" name="テキスト プレースホルダー 53"/>
          <p:cNvSpPr>
            <a:spLocks noGrp="1"/>
          </p:cNvSpPr>
          <p:nvPr>
            <p:ph type="body" sz="quarter" idx="12" hasCustomPrompt="1"/>
          </p:nvPr>
        </p:nvSpPr>
        <p:spPr>
          <a:xfrm>
            <a:off x="4440507" y="2688550"/>
            <a:ext cx="1877959" cy="754597"/>
          </a:xfrm>
          <a:noFill/>
        </p:spPr>
        <p:txBody>
          <a:bodyPr anchor="t" anchorCtr="0">
            <a:normAutofit/>
          </a:bodyPr>
          <a:lstStyle>
            <a:lvl1pPr marL="0" indent="0" algn="r">
              <a:buNone/>
              <a:defRPr sz="2309" b="0">
                <a:solidFill>
                  <a:srgbClr val="000178"/>
                </a:solidFill>
                <a:latin typeface="HG創英角ｺﾞｼｯｸUB" panose="020B0909000000000000" pitchFamily="49" charset="-128"/>
                <a:ea typeface="HG創英角ｺﾞｼｯｸUB" panose="020B0909000000000000" pitchFamily="49"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○○○○旅行</a:t>
            </a:r>
            <a:endParaRPr kumimoji="1" lang="ja-JP" altLang="en-US" dirty="0"/>
          </a:p>
        </p:txBody>
      </p:sp>
      <p:sp>
        <p:nvSpPr>
          <p:cNvPr id="19" name="テキスト プレースホルダー 53"/>
          <p:cNvSpPr>
            <a:spLocks noGrp="1"/>
          </p:cNvSpPr>
          <p:nvPr>
            <p:ph type="body" sz="quarter" idx="15" hasCustomPrompt="1"/>
          </p:nvPr>
        </p:nvSpPr>
        <p:spPr>
          <a:xfrm>
            <a:off x="4440507" y="2167981"/>
            <a:ext cx="1877959" cy="462245"/>
          </a:xfrm>
          <a:noFill/>
        </p:spPr>
        <p:txBody>
          <a:bodyPr anchor="t" anchorCtr="0">
            <a:normAutofit/>
          </a:bodyPr>
          <a:lstStyle>
            <a:lvl1pPr marL="0" indent="0" algn="r">
              <a:buNone/>
              <a:defRPr sz="898" b="0">
                <a:solidFill>
                  <a:srgbClr val="000178"/>
                </a:solidFill>
                <a:latin typeface="HG創英角ｺﾞｼｯｸUB" panose="020B0909000000000000" pitchFamily="49" charset="-128"/>
                <a:ea typeface="HG創英角ｺﾞｼｯｸUB" panose="020B0909000000000000" pitchFamily="49"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海上での感動的な出会い！</a:t>
            </a:r>
            <a:endParaRPr kumimoji="1" lang="ja-JP" altLang="en-US" dirty="0"/>
          </a:p>
        </p:txBody>
      </p:sp>
      <p:sp>
        <p:nvSpPr>
          <p:cNvPr id="37" name="テキスト プレースホルダー 4"/>
          <p:cNvSpPr>
            <a:spLocks noGrp="1"/>
          </p:cNvSpPr>
          <p:nvPr>
            <p:ph type="body" sz="quarter" idx="16" hasCustomPrompt="1"/>
          </p:nvPr>
        </p:nvSpPr>
        <p:spPr>
          <a:xfrm rot="5400000">
            <a:off x="5925395" y="630390"/>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38" name="テキスト プレースホルダー 4"/>
          <p:cNvSpPr>
            <a:spLocks noGrp="1"/>
          </p:cNvSpPr>
          <p:nvPr>
            <p:ph type="body" sz="quarter" idx="17" hasCustomPrompt="1"/>
          </p:nvPr>
        </p:nvSpPr>
        <p:spPr>
          <a:xfrm rot="5400000">
            <a:off x="5925395" y="1819741"/>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39" name="テキスト プレースホルダー 4"/>
          <p:cNvSpPr>
            <a:spLocks noGrp="1"/>
          </p:cNvSpPr>
          <p:nvPr>
            <p:ph type="body" sz="quarter" idx="18" hasCustomPrompt="1"/>
          </p:nvPr>
        </p:nvSpPr>
        <p:spPr>
          <a:xfrm rot="5400000">
            <a:off x="5925396" y="3009092"/>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0" name="テキスト プレースホルダー 4"/>
          <p:cNvSpPr>
            <a:spLocks noGrp="1"/>
          </p:cNvSpPr>
          <p:nvPr>
            <p:ph type="body" sz="quarter" idx="19" hasCustomPrompt="1"/>
          </p:nvPr>
        </p:nvSpPr>
        <p:spPr>
          <a:xfrm rot="5400000">
            <a:off x="5925396" y="4191462"/>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1" name="テキスト プレースホルダー 4"/>
          <p:cNvSpPr>
            <a:spLocks noGrp="1"/>
          </p:cNvSpPr>
          <p:nvPr>
            <p:ph type="body" sz="quarter" idx="20" hasCustomPrompt="1"/>
          </p:nvPr>
        </p:nvSpPr>
        <p:spPr>
          <a:xfrm rot="5400000">
            <a:off x="5925396" y="5400334"/>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2" name="テキスト プレースホルダー 4"/>
          <p:cNvSpPr>
            <a:spLocks noGrp="1"/>
          </p:cNvSpPr>
          <p:nvPr>
            <p:ph type="body" sz="quarter" idx="21" hasCustomPrompt="1"/>
          </p:nvPr>
        </p:nvSpPr>
        <p:spPr>
          <a:xfrm rot="5400000">
            <a:off x="5925396" y="6564596"/>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3" name="テキスト プレースホルダー 4"/>
          <p:cNvSpPr>
            <a:spLocks noGrp="1"/>
          </p:cNvSpPr>
          <p:nvPr>
            <p:ph type="body" sz="quarter" idx="22" hasCustomPrompt="1"/>
          </p:nvPr>
        </p:nvSpPr>
        <p:spPr>
          <a:xfrm rot="5400000">
            <a:off x="5925396" y="7761945"/>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4" name="テキスト プレースホルダー 4"/>
          <p:cNvSpPr>
            <a:spLocks noGrp="1"/>
          </p:cNvSpPr>
          <p:nvPr>
            <p:ph type="body" sz="quarter" idx="23" hasCustomPrompt="1"/>
          </p:nvPr>
        </p:nvSpPr>
        <p:spPr>
          <a:xfrm rot="5400000">
            <a:off x="5925396" y="8946749"/>
            <a:ext cx="1092800" cy="194651"/>
          </a:xfrm>
        </p:spPr>
        <p:txBody>
          <a:bodyPr>
            <a:normAutofit/>
          </a:bodyPr>
          <a:lstStyle>
            <a:lvl1pPr marL="0" indent="0" algn="ctr">
              <a:buNone/>
              <a:defRPr sz="1026">
                <a:latin typeface="メイリオ" panose="020B0604030504040204" pitchFamily="50" charset="-128"/>
                <a:ea typeface="メイリオ" panose="020B0604030504040204" pitchFamily="50" charset="-128"/>
              </a:defRPr>
            </a:lvl1pPr>
            <a:lvl2pPr marL="323244" indent="0" algn="l">
              <a:buNone/>
              <a:defRPr>
                <a:latin typeface="メイリオ" panose="020B0604030504040204" pitchFamily="50" charset="-128"/>
                <a:ea typeface="メイリオ" panose="020B0604030504040204" pitchFamily="50" charset="-128"/>
              </a:defRPr>
            </a:lvl2pPr>
            <a:lvl3pPr marL="646488" indent="0" algn="l">
              <a:buNone/>
              <a:defRPr>
                <a:latin typeface="メイリオ" panose="020B0604030504040204" pitchFamily="50" charset="-128"/>
                <a:ea typeface="メイリオ" panose="020B0604030504040204" pitchFamily="50" charset="-128"/>
              </a:defRPr>
            </a:lvl3pPr>
            <a:lvl4pPr marL="969732" indent="0" algn="l">
              <a:buNone/>
              <a:defRPr>
                <a:latin typeface="メイリオ" panose="020B0604030504040204" pitchFamily="50" charset="-128"/>
                <a:ea typeface="メイリオ" panose="020B0604030504040204" pitchFamily="50" charset="-128"/>
              </a:defRPr>
            </a:lvl4pPr>
            <a:lvl5pPr marL="129297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8" name="テキスト プレースホルダー 53"/>
          <p:cNvSpPr>
            <a:spLocks noGrp="1"/>
          </p:cNvSpPr>
          <p:nvPr>
            <p:ph type="body" sz="quarter" idx="24" hasCustomPrompt="1"/>
          </p:nvPr>
        </p:nvSpPr>
        <p:spPr>
          <a:xfrm>
            <a:off x="3602426" y="2560017"/>
            <a:ext cx="782079" cy="550902"/>
          </a:xfrm>
          <a:noFill/>
        </p:spPr>
        <p:txBody>
          <a:bodyPr anchor="t" anchorCtr="0">
            <a:normAutofit/>
          </a:bodyPr>
          <a:lstStyle>
            <a:lvl1pPr marL="0" indent="0" algn="ctr">
              <a:buNone/>
              <a:defRPr sz="770" b="1">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en-US" altLang="ja-JP" dirty="0" smtClean="0"/>
              <a:t>20XX.XX.XX</a:t>
            </a:r>
            <a:r>
              <a:rPr kumimoji="1" lang="ja-JP" altLang="en-US" dirty="0" smtClean="0"/>
              <a:t>～</a:t>
            </a:r>
            <a:r>
              <a:rPr kumimoji="1" lang="en-US" altLang="ja-JP" dirty="0" smtClean="0"/>
              <a:t>XX.XX</a:t>
            </a:r>
            <a:endParaRPr kumimoji="1" lang="ja-JP" altLang="en-US" dirty="0"/>
          </a:p>
        </p:txBody>
      </p:sp>
      <p:sp>
        <p:nvSpPr>
          <p:cNvPr id="27" name="図プレースホルダー 5"/>
          <p:cNvSpPr>
            <a:spLocks noGrp="1"/>
          </p:cNvSpPr>
          <p:nvPr>
            <p:ph type="pic" sz="quarter" idx="26" hasCustomPrompt="1"/>
          </p:nvPr>
        </p:nvSpPr>
        <p:spPr>
          <a:xfrm>
            <a:off x="3628495" y="6001462"/>
            <a:ext cx="1776869" cy="3629981"/>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w="57150">
            <a:solidFill>
              <a:schemeClr val="bg1"/>
            </a:solidFill>
          </a:ln>
        </p:spPr>
        <p:txBody>
          <a:bodyPr bIns="648000" anchor="ctr" anchorCtr="1">
            <a:normAutofit/>
          </a:bodyPr>
          <a:lstStyle>
            <a:lvl1pPr marL="0" indent="0">
              <a:buNone/>
              <a:defRPr sz="898">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Tree>
    <p:extLst>
      <p:ext uri="{BB962C8B-B14F-4D97-AF65-F5344CB8AC3E}">
        <p14:creationId xmlns:p14="http://schemas.microsoft.com/office/powerpoint/2010/main" val="59354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2表3">
    <p:spTree>
      <p:nvGrpSpPr>
        <p:cNvPr id="1" name=""/>
        <p:cNvGrpSpPr/>
        <p:nvPr/>
      </p:nvGrpSpPr>
      <p:grpSpPr>
        <a:xfrm>
          <a:off x="0" y="0"/>
          <a:ext cx="0" cy="0"/>
          <a:chOff x="0" y="0"/>
          <a:chExt cx="0" cy="0"/>
        </a:xfrm>
      </p:grpSpPr>
      <p:cxnSp>
        <p:nvCxnSpPr>
          <p:cNvPr id="6" name="直線コネクタ 5"/>
          <p:cNvCxnSpPr/>
          <p:nvPr userDrawn="1"/>
        </p:nvCxnSpPr>
        <p:spPr>
          <a:xfrm>
            <a:off x="3429060" y="1"/>
            <a:ext cx="0" cy="990600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プレースホルダー 53"/>
          <p:cNvSpPr>
            <a:spLocks noGrp="1"/>
          </p:cNvSpPr>
          <p:nvPr>
            <p:ph type="body" sz="quarter" idx="15" hasCustomPrompt="1"/>
          </p:nvPr>
        </p:nvSpPr>
        <p:spPr>
          <a:xfrm>
            <a:off x="1603344" y="775873"/>
            <a:ext cx="1581783" cy="4133442"/>
          </a:xfrm>
          <a:noFill/>
        </p:spPr>
        <p:txBody>
          <a:bodyPr anchor="t" anchorCtr="0">
            <a:normAutofit/>
          </a:bodyPr>
          <a:lstStyle>
            <a:lvl1pPr marL="0" indent="0" algn="l">
              <a:buNone/>
              <a:defRPr sz="898" b="0">
                <a:solidFill>
                  <a:srgbClr val="FFC000"/>
                </a:solidFill>
                <a:latin typeface="HGSｺﾞｼｯｸM" panose="020B0600000000000000" pitchFamily="50" charset="-128"/>
                <a:ea typeface="HGSｺﾞｼｯｸM" panose="020B0600000000000000"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壮大なスケールの大自然を満喫！メインとなるのは、「ホエール ウォッチング」。海上での素敵な出会いを期待して、いざ大海原へ！□□□□□□□□□□□□□□□□□□□□□□□□□□□□□□□□□□□□□□</a:t>
            </a:r>
            <a:endParaRPr kumimoji="1" lang="ja-JP" altLang="en-US" dirty="0"/>
          </a:p>
        </p:txBody>
      </p:sp>
      <p:sp>
        <p:nvSpPr>
          <p:cNvPr id="7" name="図プレースホルダー 2"/>
          <p:cNvSpPr>
            <a:spLocks noGrp="1"/>
          </p:cNvSpPr>
          <p:nvPr>
            <p:ph type="pic" sz="quarter" idx="16" hasCustomPrompt="1"/>
          </p:nvPr>
        </p:nvSpPr>
        <p:spPr>
          <a:xfrm>
            <a:off x="0" y="1"/>
            <a:ext cx="1466298" cy="9906000"/>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bIns="756000" anchor="ctr" anchorCtr="1">
            <a:normAutofit/>
          </a:bodyPr>
          <a:lstStyle>
            <a:lvl1pPr marL="0" indent="0">
              <a:buNone/>
              <a:defRPr sz="898">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 name="図プレースホルダー 4"/>
          <p:cNvSpPr>
            <a:spLocks noGrp="1"/>
          </p:cNvSpPr>
          <p:nvPr>
            <p:ph type="pic" sz="quarter" idx="17" hasCustomPrompt="1"/>
          </p:nvPr>
        </p:nvSpPr>
        <p:spPr>
          <a:xfrm>
            <a:off x="3721202" y="951802"/>
            <a:ext cx="2891202" cy="5302476"/>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898">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地図を追加する</a:t>
            </a:r>
            <a:endParaRPr kumimoji="1" lang="ja-JP" altLang="en-US" dirty="0"/>
          </a:p>
        </p:txBody>
      </p:sp>
    </p:spTree>
    <p:extLst>
      <p:ext uri="{BB962C8B-B14F-4D97-AF65-F5344CB8AC3E}">
        <p14:creationId xmlns:p14="http://schemas.microsoft.com/office/powerpoint/2010/main" val="142374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面">
    <p:spTree>
      <p:nvGrpSpPr>
        <p:cNvPr id="1" name=""/>
        <p:cNvGrpSpPr/>
        <p:nvPr/>
      </p:nvGrpSpPr>
      <p:grpSpPr>
        <a:xfrm>
          <a:off x="0" y="0"/>
          <a:ext cx="0" cy="0"/>
          <a:chOff x="0" y="0"/>
          <a:chExt cx="0" cy="0"/>
        </a:xfrm>
      </p:grpSpPr>
      <p:sp>
        <p:nvSpPr>
          <p:cNvPr id="63" name="テキスト プレースホルダー 53"/>
          <p:cNvSpPr>
            <a:spLocks noGrp="1"/>
          </p:cNvSpPr>
          <p:nvPr>
            <p:ph type="body" sz="quarter" idx="21" hasCustomPrompt="1"/>
          </p:nvPr>
        </p:nvSpPr>
        <p:spPr>
          <a:xfrm>
            <a:off x="1773482" y="9205735"/>
            <a:ext cx="669456" cy="308057"/>
          </a:xfrm>
          <a:solidFill>
            <a:srgbClr val="5877BA"/>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35" name="テキスト プレースホルダー 53"/>
          <p:cNvSpPr>
            <a:spLocks noGrp="1"/>
          </p:cNvSpPr>
          <p:nvPr>
            <p:ph type="body" sz="quarter" idx="25" hasCustomPrompt="1"/>
          </p:nvPr>
        </p:nvSpPr>
        <p:spPr>
          <a:xfrm>
            <a:off x="2501832" y="9205735"/>
            <a:ext cx="669456" cy="308057"/>
          </a:xfrm>
          <a:solidFill>
            <a:srgbClr val="5877BA"/>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37" name="テキスト プレースホルダー 53"/>
          <p:cNvSpPr>
            <a:spLocks noGrp="1"/>
          </p:cNvSpPr>
          <p:nvPr>
            <p:ph type="body" sz="quarter" idx="27" hasCustomPrompt="1"/>
          </p:nvPr>
        </p:nvSpPr>
        <p:spPr>
          <a:xfrm>
            <a:off x="1773482" y="7389509"/>
            <a:ext cx="669456" cy="308057"/>
          </a:xfrm>
          <a:solidFill>
            <a:srgbClr val="5877BA"/>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39" name="テキスト プレースホルダー 53"/>
          <p:cNvSpPr>
            <a:spLocks noGrp="1"/>
          </p:cNvSpPr>
          <p:nvPr>
            <p:ph type="body" sz="quarter" idx="29" hasCustomPrompt="1"/>
          </p:nvPr>
        </p:nvSpPr>
        <p:spPr>
          <a:xfrm>
            <a:off x="2501832" y="7389509"/>
            <a:ext cx="669456" cy="308057"/>
          </a:xfrm>
          <a:solidFill>
            <a:srgbClr val="5877BA"/>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47" name="テキスト プレースホルダー 53"/>
          <p:cNvSpPr>
            <a:spLocks noGrp="1"/>
          </p:cNvSpPr>
          <p:nvPr>
            <p:ph type="body" sz="quarter" idx="32" hasCustomPrompt="1"/>
          </p:nvPr>
        </p:nvSpPr>
        <p:spPr>
          <a:xfrm>
            <a:off x="3693562" y="9205735"/>
            <a:ext cx="669456" cy="308057"/>
          </a:xfrm>
          <a:solidFill>
            <a:srgbClr val="FF2929"/>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49" name="テキスト プレースホルダー 53"/>
          <p:cNvSpPr>
            <a:spLocks noGrp="1"/>
          </p:cNvSpPr>
          <p:nvPr>
            <p:ph type="body" sz="quarter" idx="34" hasCustomPrompt="1"/>
          </p:nvPr>
        </p:nvSpPr>
        <p:spPr>
          <a:xfrm>
            <a:off x="4421911" y="9205735"/>
            <a:ext cx="669456" cy="308057"/>
          </a:xfrm>
          <a:solidFill>
            <a:srgbClr val="FF2929"/>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51" name="テキスト プレースホルダー 53"/>
          <p:cNvSpPr>
            <a:spLocks noGrp="1"/>
          </p:cNvSpPr>
          <p:nvPr>
            <p:ph type="body" sz="quarter" idx="36" hasCustomPrompt="1"/>
          </p:nvPr>
        </p:nvSpPr>
        <p:spPr>
          <a:xfrm>
            <a:off x="3693562" y="7389509"/>
            <a:ext cx="669456" cy="308057"/>
          </a:xfrm>
          <a:solidFill>
            <a:srgbClr val="FF2929"/>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53" name="テキスト プレースホルダー 53"/>
          <p:cNvSpPr>
            <a:spLocks noGrp="1"/>
          </p:cNvSpPr>
          <p:nvPr>
            <p:ph type="body" sz="quarter" idx="38" hasCustomPrompt="1"/>
          </p:nvPr>
        </p:nvSpPr>
        <p:spPr>
          <a:xfrm>
            <a:off x="4421911" y="7389509"/>
            <a:ext cx="669456" cy="308057"/>
          </a:xfrm>
          <a:solidFill>
            <a:srgbClr val="FF2929"/>
          </a:solidFill>
        </p:spPr>
        <p:txBody>
          <a:bodyPr anchor="ctr" anchorCtr="1">
            <a:normAutofit/>
          </a:bodyPr>
          <a:lstStyle>
            <a:lvl1pPr marL="0" indent="0" algn="ctr">
              <a:buNone/>
              <a:defRPr sz="449">
                <a:solidFill>
                  <a:schemeClr val="bg1"/>
                </a:solidFill>
                <a:latin typeface="メイリオ" panose="020B0604030504040204" pitchFamily="50" charset="-128"/>
                <a:ea typeface="メイリオ" panose="020B0604030504040204" pitchFamily="50" charset="-128"/>
              </a:defRPr>
            </a:lvl1pPr>
            <a:lvl2pPr marL="242426" indent="0" algn="r">
              <a:buNone/>
              <a:defRPr sz="641">
                <a:latin typeface="メイリオ" panose="020B0604030504040204" pitchFamily="50" charset="-128"/>
                <a:ea typeface="メイリオ" panose="020B0604030504040204" pitchFamily="50" charset="-128"/>
              </a:defRPr>
            </a:lvl2pPr>
            <a:lvl3pPr marL="484851" indent="0" algn="r">
              <a:buNone/>
              <a:defRPr sz="641">
                <a:latin typeface="メイリオ" panose="020B0604030504040204" pitchFamily="50" charset="-128"/>
                <a:ea typeface="メイリオ" panose="020B0604030504040204" pitchFamily="50" charset="-128"/>
              </a:defRPr>
            </a:lvl3pPr>
            <a:lvl4pPr marL="727277" indent="0" algn="r">
              <a:buNone/>
              <a:defRPr sz="641">
                <a:latin typeface="メイリオ" panose="020B0604030504040204" pitchFamily="50" charset="-128"/>
                <a:ea typeface="メイリオ" panose="020B0604030504040204" pitchFamily="50" charset="-128"/>
              </a:defRPr>
            </a:lvl4pPr>
            <a:lvl5pPr marL="969703" indent="0" algn="r">
              <a:buNone/>
              <a:defRPr sz="641">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4" name="縦書きテキスト プレースホルダー 3"/>
          <p:cNvSpPr>
            <a:spLocks noGrp="1"/>
          </p:cNvSpPr>
          <p:nvPr>
            <p:ph type="body" orient="vert" sz="quarter" idx="40" hasCustomPrompt="1"/>
          </p:nvPr>
        </p:nvSpPr>
        <p:spPr>
          <a:xfrm>
            <a:off x="3223401" y="177389"/>
            <a:ext cx="179182" cy="2219025"/>
          </a:xfrm>
        </p:spPr>
        <p:txBody>
          <a:bodyPr vert="eaVert" anchor="ctr" anchorCtr="1">
            <a:normAutofit/>
          </a:bodyPr>
          <a:lstStyle>
            <a:lvl1pPr marL="0" indent="0">
              <a:buNone/>
              <a:defRPr sz="641" b="1">
                <a:solidFill>
                  <a:schemeClr val="bg1"/>
                </a:solidFill>
                <a:latin typeface="メイリオ" panose="020B0604030504040204" pitchFamily="50" charset="-128"/>
                <a:ea typeface="メイリオ" panose="020B0604030504040204" pitchFamily="50" charset="-128"/>
              </a:defRPr>
            </a:lvl1pPr>
            <a:lvl2pPr marL="323244" indent="0">
              <a:buNone/>
              <a:defRPr sz="513">
                <a:latin typeface="メイリオ" panose="020B0604030504040204" pitchFamily="50" charset="-128"/>
                <a:ea typeface="メイリオ" panose="020B0604030504040204" pitchFamily="50" charset="-128"/>
              </a:defRPr>
            </a:lvl2pPr>
            <a:lvl3pPr marL="646488" indent="0">
              <a:buNone/>
              <a:defRPr sz="513">
                <a:latin typeface="メイリオ" panose="020B0604030504040204" pitchFamily="50" charset="-128"/>
                <a:ea typeface="メイリオ" panose="020B0604030504040204" pitchFamily="50" charset="-128"/>
              </a:defRPr>
            </a:lvl3pPr>
            <a:lvl4pPr marL="969732" indent="0">
              <a:buNone/>
              <a:defRPr sz="513">
                <a:latin typeface="メイリオ" panose="020B0604030504040204" pitchFamily="50" charset="-128"/>
                <a:ea typeface="メイリオ" panose="020B0604030504040204" pitchFamily="50" charset="-128"/>
              </a:defRPr>
            </a:lvl4pPr>
            <a:lvl5pPr marL="1292976" indent="0">
              <a:buNone/>
              <a:defRPr sz="513">
                <a:latin typeface="メイリオ" panose="020B0604030504040204" pitchFamily="50" charset="-128"/>
                <a:ea typeface="メイリオ" panose="020B0604030504040204" pitchFamily="50" charset="-128"/>
              </a:defRPr>
            </a:lvl5pPr>
          </a:lstStyle>
          <a:p>
            <a:pPr lvl="0"/>
            <a:r>
              <a:rPr kumimoji="1" lang="ja-JP" altLang="en-US" dirty="0" smtClean="0"/>
              <a:t>○月○日 スケジュール</a:t>
            </a:r>
            <a:endParaRPr kumimoji="1" lang="ja-JP" altLang="en-US" dirty="0"/>
          </a:p>
        </p:txBody>
      </p:sp>
      <p:sp>
        <p:nvSpPr>
          <p:cNvPr id="73" name="縦書きテキスト プレースホルダー 3"/>
          <p:cNvSpPr>
            <a:spLocks noGrp="1"/>
          </p:cNvSpPr>
          <p:nvPr>
            <p:ph type="body" orient="vert" sz="quarter" idx="41" hasCustomPrompt="1"/>
          </p:nvPr>
        </p:nvSpPr>
        <p:spPr>
          <a:xfrm>
            <a:off x="3444971" y="177389"/>
            <a:ext cx="179182" cy="2219025"/>
          </a:xfrm>
        </p:spPr>
        <p:txBody>
          <a:bodyPr vert="eaVert" anchor="ctr" anchorCtr="1">
            <a:normAutofit/>
          </a:bodyPr>
          <a:lstStyle>
            <a:lvl1pPr marL="0" indent="0">
              <a:buNone/>
              <a:defRPr sz="641" b="1">
                <a:solidFill>
                  <a:schemeClr val="bg1"/>
                </a:solidFill>
                <a:latin typeface="メイリオ" panose="020B0604030504040204" pitchFamily="50" charset="-128"/>
                <a:ea typeface="メイリオ" panose="020B0604030504040204" pitchFamily="50" charset="-128"/>
              </a:defRPr>
            </a:lvl1pPr>
            <a:lvl2pPr marL="323244" indent="0">
              <a:buNone/>
              <a:defRPr sz="513">
                <a:latin typeface="メイリオ" panose="020B0604030504040204" pitchFamily="50" charset="-128"/>
                <a:ea typeface="メイリオ" panose="020B0604030504040204" pitchFamily="50" charset="-128"/>
              </a:defRPr>
            </a:lvl2pPr>
            <a:lvl3pPr marL="646488" indent="0">
              <a:buNone/>
              <a:defRPr sz="513">
                <a:latin typeface="メイリオ" panose="020B0604030504040204" pitchFamily="50" charset="-128"/>
                <a:ea typeface="メイリオ" panose="020B0604030504040204" pitchFamily="50" charset="-128"/>
              </a:defRPr>
            </a:lvl3pPr>
            <a:lvl4pPr marL="969732" indent="0">
              <a:buNone/>
              <a:defRPr sz="513">
                <a:latin typeface="メイリオ" panose="020B0604030504040204" pitchFamily="50" charset="-128"/>
                <a:ea typeface="メイリオ" panose="020B0604030504040204" pitchFamily="50" charset="-128"/>
              </a:defRPr>
            </a:lvl4pPr>
            <a:lvl5pPr marL="1292976" indent="0">
              <a:buNone/>
              <a:defRPr sz="513">
                <a:latin typeface="メイリオ" panose="020B0604030504040204" pitchFamily="50" charset="-128"/>
                <a:ea typeface="メイリオ" panose="020B0604030504040204" pitchFamily="50" charset="-128"/>
              </a:defRPr>
            </a:lvl5pPr>
          </a:lstStyle>
          <a:p>
            <a:pPr lvl="0"/>
            <a:r>
              <a:rPr kumimoji="1" lang="ja-JP" altLang="en-US" dirty="0" smtClean="0"/>
              <a:t>○月○日 スケジュール</a:t>
            </a:r>
            <a:endParaRPr kumimoji="1" lang="ja-JP" altLang="en-US" dirty="0"/>
          </a:p>
        </p:txBody>
      </p:sp>
      <p:sp>
        <p:nvSpPr>
          <p:cNvPr id="30" name="図プレースホルダー 2"/>
          <p:cNvSpPr>
            <a:spLocks noGrp="1"/>
          </p:cNvSpPr>
          <p:nvPr>
            <p:ph type="pic" sz="quarter" idx="42" hasCustomPrompt="1"/>
          </p:nvPr>
        </p:nvSpPr>
        <p:spPr>
          <a:xfrm>
            <a:off x="1773482" y="6030038"/>
            <a:ext cx="668999" cy="1273094"/>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1" name="図プレースホルダー 2"/>
          <p:cNvSpPr>
            <a:spLocks noGrp="1"/>
          </p:cNvSpPr>
          <p:nvPr>
            <p:ph type="pic" sz="quarter" idx="43" hasCustomPrompt="1"/>
          </p:nvPr>
        </p:nvSpPr>
        <p:spPr>
          <a:xfrm>
            <a:off x="2501374" y="6030038"/>
            <a:ext cx="668999" cy="1273094"/>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3" name="図プレースホルダー 2"/>
          <p:cNvSpPr>
            <a:spLocks noGrp="1"/>
          </p:cNvSpPr>
          <p:nvPr>
            <p:ph type="pic" sz="quarter" idx="44" hasCustomPrompt="1"/>
          </p:nvPr>
        </p:nvSpPr>
        <p:spPr>
          <a:xfrm>
            <a:off x="1773482" y="7869578"/>
            <a:ext cx="668999" cy="1273094"/>
          </a:xfrm>
          <a:blipFill dpi="0" rotWithShape="1">
            <a:blip r:embed="rId4">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4" name="図プレースホルダー 2"/>
          <p:cNvSpPr>
            <a:spLocks noGrp="1"/>
          </p:cNvSpPr>
          <p:nvPr>
            <p:ph type="pic" sz="quarter" idx="45" hasCustomPrompt="1"/>
          </p:nvPr>
        </p:nvSpPr>
        <p:spPr>
          <a:xfrm>
            <a:off x="2501374" y="7869578"/>
            <a:ext cx="668999" cy="1273094"/>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6" name="図プレースホルダー 2"/>
          <p:cNvSpPr>
            <a:spLocks noGrp="1"/>
          </p:cNvSpPr>
          <p:nvPr>
            <p:ph type="pic" sz="quarter" idx="50" hasCustomPrompt="1"/>
          </p:nvPr>
        </p:nvSpPr>
        <p:spPr>
          <a:xfrm>
            <a:off x="3694475" y="6030038"/>
            <a:ext cx="668999" cy="1273094"/>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7" name="図プレースホルダー 2"/>
          <p:cNvSpPr>
            <a:spLocks noGrp="1"/>
          </p:cNvSpPr>
          <p:nvPr>
            <p:ph type="pic" sz="quarter" idx="51" hasCustomPrompt="1"/>
          </p:nvPr>
        </p:nvSpPr>
        <p:spPr>
          <a:xfrm>
            <a:off x="4422368" y="6030038"/>
            <a:ext cx="668999" cy="1273094"/>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8" name="図プレースホルダー 2"/>
          <p:cNvSpPr>
            <a:spLocks noGrp="1"/>
          </p:cNvSpPr>
          <p:nvPr>
            <p:ph type="pic" sz="quarter" idx="52" hasCustomPrompt="1"/>
          </p:nvPr>
        </p:nvSpPr>
        <p:spPr>
          <a:xfrm>
            <a:off x="3694475" y="7869578"/>
            <a:ext cx="668999" cy="1273094"/>
          </a:xfrm>
          <a:blipFill dpi="0" rotWithShape="1">
            <a:blip r:embed="rId4">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9" name="図プレースホルダー 2"/>
          <p:cNvSpPr>
            <a:spLocks noGrp="1"/>
          </p:cNvSpPr>
          <p:nvPr>
            <p:ph type="pic" sz="quarter" idx="53" hasCustomPrompt="1"/>
          </p:nvPr>
        </p:nvSpPr>
        <p:spPr>
          <a:xfrm>
            <a:off x="4422368" y="7869578"/>
            <a:ext cx="668999" cy="1273094"/>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577">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65" name="図プレースホルダー 4"/>
          <p:cNvSpPr>
            <a:spLocks noGrp="1"/>
          </p:cNvSpPr>
          <p:nvPr>
            <p:ph type="pic" sz="quarter" idx="17" hasCustomPrompt="1"/>
          </p:nvPr>
        </p:nvSpPr>
        <p:spPr>
          <a:xfrm>
            <a:off x="1769516" y="282201"/>
            <a:ext cx="1411497" cy="3355396"/>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898">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地図を追加する</a:t>
            </a:r>
            <a:endParaRPr kumimoji="1" lang="ja-JP" altLang="en-US" dirty="0"/>
          </a:p>
        </p:txBody>
      </p:sp>
      <p:sp>
        <p:nvSpPr>
          <p:cNvPr id="66" name="図プレースホルダー 4"/>
          <p:cNvSpPr>
            <a:spLocks noGrp="1"/>
          </p:cNvSpPr>
          <p:nvPr>
            <p:ph type="pic" sz="quarter" idx="54" hasCustomPrompt="1"/>
          </p:nvPr>
        </p:nvSpPr>
        <p:spPr>
          <a:xfrm>
            <a:off x="3682333" y="282201"/>
            <a:ext cx="1411497" cy="3355396"/>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898">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地図を追加する</a:t>
            </a:r>
            <a:endParaRPr kumimoji="1" lang="ja-JP" altLang="en-US" dirty="0"/>
          </a:p>
        </p:txBody>
      </p:sp>
    </p:spTree>
    <p:extLst>
      <p:ext uri="{BB962C8B-B14F-4D97-AF65-F5344CB8AC3E}">
        <p14:creationId xmlns:p14="http://schemas.microsoft.com/office/powerpoint/2010/main" val="37326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640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5"/>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849">
                <a:solidFill>
                  <a:schemeClr val="tx1">
                    <a:tint val="75000"/>
                  </a:schemeClr>
                </a:solidFill>
              </a:defRPr>
            </a:lvl1pPr>
          </a:lstStyle>
          <a:p>
            <a:pPr defTabSz="601235"/>
            <a:endParaRPr lang="ja-JP" altLang="en-US" dirty="0">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849">
                <a:solidFill>
                  <a:schemeClr val="tx1">
                    <a:tint val="75000"/>
                  </a:schemeClr>
                </a:solidFill>
              </a:defRPr>
            </a:lvl1pPr>
          </a:lstStyle>
          <a:p>
            <a:pPr defTabSz="601235"/>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849">
                <a:solidFill>
                  <a:schemeClr val="tx1">
                    <a:tint val="75000"/>
                  </a:schemeClr>
                </a:solidFill>
              </a:defRPr>
            </a:lvl1pPr>
          </a:lstStyle>
          <a:p>
            <a:pPr defTabSz="601235"/>
            <a:fld id="{C837F569-72E1-449F-A660-56F19688D564}" type="slidenum">
              <a:rPr lang="ja-JP" altLang="en-US" smtClean="0">
                <a:solidFill>
                  <a:prstClr val="black">
                    <a:tint val="75000"/>
                  </a:prstClr>
                </a:solidFill>
              </a:rPr>
              <a:pPr defTabSz="601235"/>
              <a:t>‹#›</a:t>
            </a:fld>
            <a:endParaRPr lang="ja-JP" altLang="en-US" dirty="0">
              <a:solidFill>
                <a:prstClr val="black">
                  <a:tint val="75000"/>
                </a:prstClr>
              </a:solidFill>
            </a:endParaRPr>
          </a:p>
        </p:txBody>
      </p:sp>
    </p:spTree>
    <p:extLst>
      <p:ext uri="{BB962C8B-B14F-4D97-AF65-F5344CB8AC3E}">
        <p14:creationId xmlns:p14="http://schemas.microsoft.com/office/powerpoint/2010/main" val="2023192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ftr="0" dt="0"/>
  <p:txStyles>
    <p:titleStyle>
      <a:lvl1pPr algn="l" defTabSz="646488" rtl="0" eaLnBrk="1" latinLnBrk="0" hangingPunct="1">
        <a:lnSpc>
          <a:spcPct val="90000"/>
        </a:lnSpc>
        <a:spcBef>
          <a:spcPct val="0"/>
        </a:spcBef>
        <a:buNone/>
        <a:defRPr kumimoji="1" sz="3111" kern="1200">
          <a:solidFill>
            <a:schemeClr val="tx1"/>
          </a:solidFill>
          <a:latin typeface="+mj-lt"/>
          <a:ea typeface="+mj-ea"/>
          <a:cs typeface="+mj-cs"/>
        </a:defRPr>
      </a:lvl1pPr>
    </p:titleStyle>
    <p:body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p:bodyStyle>
    <p:otherStyle>
      <a:defPPr>
        <a:defRPr lang="en-US"/>
      </a:defPPr>
      <a:lvl1pPr marL="0" algn="l" defTabSz="646488" rtl="0" eaLnBrk="1" latinLnBrk="0" hangingPunct="1">
        <a:defRPr kumimoji="1" sz="1272" kern="1200">
          <a:solidFill>
            <a:schemeClr val="tx1"/>
          </a:solidFill>
          <a:latin typeface="+mn-lt"/>
          <a:ea typeface="+mn-ea"/>
          <a:cs typeface="+mn-cs"/>
        </a:defRPr>
      </a:lvl1pPr>
      <a:lvl2pPr marL="323245" algn="l" defTabSz="646488" rtl="0" eaLnBrk="1" latinLnBrk="0" hangingPunct="1">
        <a:defRPr kumimoji="1" sz="1272" kern="1200">
          <a:solidFill>
            <a:schemeClr val="tx1"/>
          </a:solidFill>
          <a:latin typeface="+mn-lt"/>
          <a:ea typeface="+mn-ea"/>
          <a:cs typeface="+mn-cs"/>
        </a:defRPr>
      </a:lvl2pPr>
      <a:lvl3pPr marL="646488" algn="l" defTabSz="646488" rtl="0" eaLnBrk="1" latinLnBrk="0" hangingPunct="1">
        <a:defRPr kumimoji="1" sz="1272" kern="1200">
          <a:solidFill>
            <a:schemeClr val="tx1"/>
          </a:solidFill>
          <a:latin typeface="+mn-lt"/>
          <a:ea typeface="+mn-ea"/>
          <a:cs typeface="+mn-cs"/>
        </a:defRPr>
      </a:lvl3pPr>
      <a:lvl4pPr marL="969733" algn="l" defTabSz="646488" rtl="0" eaLnBrk="1" latinLnBrk="0" hangingPunct="1">
        <a:defRPr kumimoji="1" sz="1272" kern="1200">
          <a:solidFill>
            <a:schemeClr val="tx1"/>
          </a:solidFill>
          <a:latin typeface="+mn-lt"/>
          <a:ea typeface="+mn-ea"/>
          <a:cs typeface="+mn-cs"/>
        </a:defRPr>
      </a:lvl4pPr>
      <a:lvl5pPr marL="1292976" algn="l" defTabSz="646488" rtl="0" eaLnBrk="1" latinLnBrk="0" hangingPunct="1">
        <a:defRPr kumimoji="1" sz="1272" kern="1200">
          <a:solidFill>
            <a:schemeClr val="tx1"/>
          </a:solidFill>
          <a:latin typeface="+mn-lt"/>
          <a:ea typeface="+mn-ea"/>
          <a:cs typeface="+mn-cs"/>
        </a:defRPr>
      </a:lvl5pPr>
      <a:lvl6pPr marL="1616221" algn="l" defTabSz="646488" rtl="0" eaLnBrk="1" latinLnBrk="0" hangingPunct="1">
        <a:defRPr kumimoji="1" sz="1272" kern="1200">
          <a:solidFill>
            <a:schemeClr val="tx1"/>
          </a:solidFill>
          <a:latin typeface="+mn-lt"/>
          <a:ea typeface="+mn-ea"/>
          <a:cs typeface="+mn-cs"/>
        </a:defRPr>
      </a:lvl6pPr>
      <a:lvl7pPr marL="1939464" algn="l" defTabSz="646488" rtl="0" eaLnBrk="1" latinLnBrk="0" hangingPunct="1">
        <a:defRPr kumimoji="1" sz="1272" kern="1200">
          <a:solidFill>
            <a:schemeClr val="tx1"/>
          </a:solidFill>
          <a:latin typeface="+mn-lt"/>
          <a:ea typeface="+mn-ea"/>
          <a:cs typeface="+mn-cs"/>
        </a:defRPr>
      </a:lvl7pPr>
      <a:lvl8pPr marL="2262709" algn="l" defTabSz="646488" rtl="0" eaLnBrk="1" latinLnBrk="0" hangingPunct="1">
        <a:defRPr kumimoji="1" sz="1272" kern="1200">
          <a:solidFill>
            <a:schemeClr val="tx1"/>
          </a:solidFill>
          <a:latin typeface="+mn-lt"/>
          <a:ea typeface="+mn-ea"/>
          <a:cs typeface="+mn-cs"/>
        </a:defRPr>
      </a:lvl8pPr>
      <a:lvl9pPr marL="2585953" algn="l" defTabSz="646488" rtl="0" eaLnBrk="1" latinLnBrk="0" hangingPunct="1">
        <a:defRPr kumimoji="1" sz="12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プレースホルダー 10"/>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l="8528" r="8528"/>
          <a:stretch>
            <a:fillRect/>
          </a:stretch>
        </p:blipFill>
        <p:spPr>
          <a:xfrm>
            <a:off x="240740" y="0"/>
            <a:ext cx="6375188" cy="9994066"/>
          </a:xfrm>
        </p:spPr>
      </p:pic>
      <p:sp>
        <p:nvSpPr>
          <p:cNvPr id="2" name="正方形/長方形 1"/>
          <p:cNvSpPr/>
          <p:nvPr/>
        </p:nvSpPr>
        <p:spPr>
          <a:xfrm>
            <a:off x="0" y="-11734"/>
            <a:ext cx="268224" cy="10005800"/>
          </a:xfrm>
          <a:prstGeom prst="rect">
            <a:avLst/>
          </a:prstGeom>
          <a:solidFill>
            <a:srgbClr val="000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417">
              <a:solidFill>
                <a:prstClr val="white"/>
              </a:solidFill>
            </a:endParaRPr>
          </a:p>
        </p:txBody>
      </p:sp>
      <p:sp>
        <p:nvSpPr>
          <p:cNvPr id="14" name="正方形/長方形 13"/>
          <p:cNvSpPr/>
          <p:nvPr/>
        </p:nvSpPr>
        <p:spPr>
          <a:xfrm>
            <a:off x="6730909" y="0"/>
            <a:ext cx="173433" cy="9994066"/>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417">
              <a:solidFill>
                <a:prstClr val="white"/>
              </a:solidFill>
            </a:endParaRPr>
          </a:p>
        </p:txBody>
      </p:sp>
      <p:sp>
        <p:nvSpPr>
          <p:cNvPr id="15" name="正方形/長方形 14"/>
          <p:cNvSpPr/>
          <p:nvPr/>
        </p:nvSpPr>
        <p:spPr>
          <a:xfrm>
            <a:off x="6507108" y="0"/>
            <a:ext cx="132787" cy="9994066"/>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417">
              <a:solidFill>
                <a:prstClr val="white"/>
              </a:solidFill>
            </a:endParaRPr>
          </a:p>
        </p:txBody>
      </p:sp>
      <p:sp>
        <p:nvSpPr>
          <p:cNvPr id="5" name="テキスト プレースホルダー 4"/>
          <p:cNvSpPr>
            <a:spLocks noGrp="1"/>
          </p:cNvSpPr>
          <p:nvPr>
            <p:ph type="body" sz="quarter" idx="15"/>
          </p:nvPr>
        </p:nvSpPr>
        <p:spPr>
          <a:xfrm>
            <a:off x="2535935" y="2751912"/>
            <a:ext cx="3687463" cy="369240"/>
          </a:xfrm>
        </p:spPr>
        <p:txBody>
          <a:bodyPr>
            <a:normAutofit fontScale="85000" lnSpcReduction="10000"/>
          </a:bodyPr>
          <a:lstStyle/>
          <a:p>
            <a:pPr algn="ctr"/>
            <a:r>
              <a:rPr lang="ja-JP" altLang="en-US" sz="2000" dirty="0"/>
              <a:t>ＣＯＣ＋参加大学共通プログラム</a:t>
            </a:r>
          </a:p>
        </p:txBody>
      </p:sp>
      <p:grpSp>
        <p:nvGrpSpPr>
          <p:cNvPr id="331" name="グループ化 330"/>
          <p:cNvGrpSpPr/>
          <p:nvPr/>
        </p:nvGrpSpPr>
        <p:grpSpPr>
          <a:xfrm>
            <a:off x="869398" y="2717690"/>
            <a:ext cx="1635858" cy="1092300"/>
            <a:chOff x="5670122" y="3169150"/>
            <a:chExt cx="1242192" cy="958397"/>
          </a:xfrm>
        </p:grpSpPr>
        <p:sp>
          <p:nvSpPr>
            <p:cNvPr id="6" name="角丸四角形 5"/>
            <p:cNvSpPr/>
            <p:nvPr/>
          </p:nvSpPr>
          <p:spPr>
            <a:xfrm>
              <a:off x="5670122" y="3169150"/>
              <a:ext cx="1242192" cy="958397"/>
            </a:xfrm>
            <a:prstGeom prst="roundRect">
              <a:avLst>
                <a:gd name="adj" fmla="val 13707"/>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r>
                <a:rPr lang="en-US" altLang="ja-JP" sz="2000" dirty="0">
                  <a:solidFill>
                    <a:prstClr val="white"/>
                  </a:solidFill>
                </a:rPr>
                <a:t>2016.9.7</a:t>
              </a:r>
            </a:p>
            <a:p>
              <a:pPr algn="ctr" defTabSz="601235"/>
              <a:r>
                <a:rPr lang="ja-JP" altLang="en-US" sz="2000" dirty="0">
                  <a:solidFill>
                    <a:prstClr val="white"/>
                  </a:solidFill>
                </a:rPr>
                <a:t>～</a:t>
              </a:r>
              <a:r>
                <a:rPr lang="en-US" altLang="ja-JP" sz="2000" dirty="0">
                  <a:solidFill>
                    <a:prstClr val="white"/>
                  </a:solidFill>
                </a:rPr>
                <a:t>2016.9.9</a:t>
              </a:r>
              <a:endParaRPr lang="ja-JP" altLang="en-US" sz="2000" dirty="0">
                <a:solidFill>
                  <a:prstClr val="white"/>
                </a:solidFill>
              </a:endParaRPr>
            </a:p>
          </p:txBody>
        </p:sp>
        <p:sp>
          <p:nvSpPr>
            <p:cNvPr id="330" name="角丸四角形 329"/>
            <p:cNvSpPr/>
            <p:nvPr/>
          </p:nvSpPr>
          <p:spPr>
            <a:xfrm>
              <a:off x="5735574" y="3223128"/>
              <a:ext cx="1111287" cy="831586"/>
            </a:xfrm>
            <a:prstGeom prst="roundRect">
              <a:avLst>
                <a:gd name="adj" fmla="val 1021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417" dirty="0">
                <a:solidFill>
                  <a:prstClr val="white"/>
                </a:solidFill>
              </a:endParaRPr>
            </a:p>
          </p:txBody>
        </p:sp>
      </p:grpSp>
      <p:pic>
        <p:nvPicPr>
          <p:cNvPr id="28" name="図 27"/>
          <p:cNvPicPr>
            <a:picLocks noChangeAspect="1"/>
          </p:cNvPicPr>
          <p:nvPr/>
        </p:nvPicPr>
        <p:blipFill>
          <a:blip r:embed="rId4" cstate="print">
            <a:extLst>
              <a:ext uri="{BEBA8EAE-BF5A-486C-A8C5-ECC9F3942E4B}">
                <a14:imgProps xmlns:a14="http://schemas.microsoft.com/office/drawing/2010/main">
                  <a14:imgLayer r:embed="rId5">
                    <a14:imgEffect>
                      <a14:backgroundRemoval t="9949" b="100000" l="0" r="89994">
                        <a14:foregroundMark x1="63190" y1="95969" x2="64281" y2="94082"/>
                        <a14:foregroundMark x1="2244" y1="94425" x2="10855" y2="93225"/>
                        <a14:foregroundMark x1="33717" y1="89194" x2="32383" y2="99657"/>
                        <a14:foregroundMark x1="12614" y1="63122" x2="7762" y2="68439"/>
                        <a14:backgroundMark x1="25045" y1="47084" x2="76046" y2="68696"/>
                      </a14:backgroundRemoval>
                    </a14:imgEffect>
                    <a14:imgEffect>
                      <a14:artisticBlur/>
                    </a14:imgEffect>
                  </a14:imgLayer>
                </a14:imgProps>
              </a:ext>
              <a:ext uri="{28A0092B-C50C-407E-A947-70E740481C1C}">
                <a14:useLocalDpi xmlns:a14="http://schemas.microsoft.com/office/drawing/2010/main" val="0"/>
              </a:ext>
            </a:extLst>
          </a:blip>
          <a:stretch>
            <a:fillRect/>
          </a:stretch>
        </p:blipFill>
        <p:spPr>
          <a:xfrm>
            <a:off x="268224" y="4774466"/>
            <a:ext cx="5937504" cy="5131533"/>
          </a:xfrm>
          <a:prstGeom prst="rect">
            <a:avLst/>
          </a:prstGeom>
          <a:effectLst>
            <a:softEdge rad="0"/>
          </a:effectLst>
        </p:spPr>
      </p:pic>
      <p:pic>
        <p:nvPicPr>
          <p:cNvPr id="7" name="図 6"/>
          <p:cNvPicPr>
            <a:picLocks noChangeAspect="1"/>
          </p:cNvPicPr>
          <p:nvPr/>
        </p:nvPicPr>
        <p:blipFill>
          <a:blip r:embed="rId6"/>
          <a:stretch>
            <a:fillRect/>
          </a:stretch>
        </p:blipFill>
        <p:spPr>
          <a:xfrm>
            <a:off x="813303" y="8287019"/>
            <a:ext cx="5530963" cy="954517"/>
          </a:xfrm>
          <a:prstGeom prst="rect">
            <a:avLst/>
          </a:prstGeom>
        </p:spPr>
      </p:pic>
      <p:sp>
        <p:nvSpPr>
          <p:cNvPr id="10" name="角丸四角形 9"/>
          <p:cNvSpPr/>
          <p:nvPr/>
        </p:nvSpPr>
        <p:spPr>
          <a:xfrm>
            <a:off x="871994" y="5852065"/>
            <a:ext cx="5187429" cy="2107896"/>
          </a:xfrm>
          <a:prstGeom prst="round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1235">
              <a:lnSpc>
                <a:spcPct val="150000"/>
              </a:lnSpc>
            </a:pPr>
            <a:r>
              <a:rPr lang="ja-JP" altLang="en-US" sz="2000" b="1" dirty="0">
                <a:solidFill>
                  <a:srgbClr val="5877BA"/>
                </a:solidFill>
              </a:rPr>
              <a:t>氏　 名</a:t>
            </a:r>
            <a:r>
              <a:rPr lang="ja-JP" altLang="en-US" sz="2000" b="1" dirty="0" smtClean="0">
                <a:solidFill>
                  <a:srgbClr val="5877BA"/>
                </a:solidFill>
              </a:rPr>
              <a:t>：</a:t>
            </a:r>
            <a:endParaRPr lang="en-US" altLang="ja-JP" sz="2000" b="1" u="sng" dirty="0">
              <a:solidFill>
                <a:srgbClr val="5877BA"/>
              </a:solidFill>
            </a:endParaRPr>
          </a:p>
          <a:p>
            <a:pPr defTabSz="601235">
              <a:lnSpc>
                <a:spcPct val="150000"/>
              </a:lnSpc>
            </a:pPr>
            <a:r>
              <a:rPr lang="ja-JP" altLang="en-US" sz="2000" b="1" dirty="0">
                <a:solidFill>
                  <a:srgbClr val="5877BA"/>
                </a:solidFill>
              </a:rPr>
              <a:t>大学名</a:t>
            </a:r>
            <a:r>
              <a:rPr lang="ja-JP" altLang="en-US" sz="2000" b="1" dirty="0" smtClean="0">
                <a:solidFill>
                  <a:srgbClr val="5877BA"/>
                </a:solidFill>
              </a:rPr>
              <a:t>：</a:t>
            </a:r>
            <a:endParaRPr lang="en-US" altLang="ja-JP" sz="2000" b="1" dirty="0">
              <a:solidFill>
                <a:srgbClr val="5877BA"/>
              </a:solidFill>
            </a:endParaRPr>
          </a:p>
          <a:p>
            <a:pPr defTabSz="601235">
              <a:lnSpc>
                <a:spcPct val="150000"/>
              </a:lnSpc>
            </a:pPr>
            <a:r>
              <a:rPr lang="ja-JP" altLang="en-US" sz="2000" b="1" dirty="0">
                <a:solidFill>
                  <a:srgbClr val="5877BA"/>
                </a:solidFill>
              </a:rPr>
              <a:t>コ </a:t>
            </a:r>
            <a:r>
              <a:rPr lang="ja-JP" altLang="en-US" sz="2000" b="1" dirty="0" err="1">
                <a:solidFill>
                  <a:srgbClr val="5877BA"/>
                </a:solidFill>
              </a:rPr>
              <a:t>ー</a:t>
            </a:r>
            <a:r>
              <a:rPr lang="ja-JP" altLang="en-US" sz="2000" b="1" dirty="0">
                <a:solidFill>
                  <a:srgbClr val="5877BA"/>
                </a:solidFill>
              </a:rPr>
              <a:t> ス</a:t>
            </a:r>
            <a:r>
              <a:rPr lang="en-US" altLang="ja-JP" sz="2000" b="1" dirty="0">
                <a:solidFill>
                  <a:srgbClr val="5877BA"/>
                </a:solidFill>
              </a:rPr>
              <a:t>:   </a:t>
            </a:r>
            <a:r>
              <a:rPr lang="en-US" altLang="ja-JP" sz="2000" b="1" dirty="0" smtClean="0">
                <a:solidFill>
                  <a:srgbClr val="5877BA"/>
                </a:solidFill>
              </a:rPr>
              <a:t>  </a:t>
            </a:r>
            <a:r>
              <a:rPr lang="en-US" altLang="ja-JP" sz="2000" b="1" dirty="0">
                <a:solidFill>
                  <a:srgbClr val="5877BA"/>
                </a:solidFill>
              </a:rPr>
              <a:t>A.</a:t>
            </a:r>
            <a:r>
              <a:rPr lang="ja-JP" altLang="en-US" sz="2000" b="1" dirty="0">
                <a:solidFill>
                  <a:srgbClr val="5877BA"/>
                </a:solidFill>
              </a:rPr>
              <a:t>恵那　</a:t>
            </a:r>
            <a:r>
              <a:rPr lang="ja-JP" altLang="en-US" sz="2000" b="1" dirty="0" smtClean="0">
                <a:solidFill>
                  <a:srgbClr val="5877BA"/>
                </a:solidFill>
              </a:rPr>
              <a:t>     </a:t>
            </a:r>
            <a:r>
              <a:rPr lang="en-US" altLang="ja-JP" sz="2000" b="1" dirty="0" smtClean="0">
                <a:solidFill>
                  <a:srgbClr val="5877BA"/>
                </a:solidFill>
              </a:rPr>
              <a:t>B</a:t>
            </a:r>
            <a:r>
              <a:rPr lang="en-US" altLang="ja-JP" sz="2000" b="1" dirty="0">
                <a:solidFill>
                  <a:srgbClr val="5877BA"/>
                </a:solidFill>
              </a:rPr>
              <a:t>.</a:t>
            </a:r>
            <a:r>
              <a:rPr lang="ja-JP" altLang="en-US" sz="2000" b="1" dirty="0">
                <a:solidFill>
                  <a:srgbClr val="5877BA"/>
                </a:solidFill>
              </a:rPr>
              <a:t>多治見　</a:t>
            </a:r>
            <a:r>
              <a:rPr lang="ja-JP" altLang="en-US" sz="2000" b="1" dirty="0" smtClean="0">
                <a:solidFill>
                  <a:srgbClr val="5877BA"/>
                </a:solidFill>
              </a:rPr>
              <a:t>    </a:t>
            </a:r>
            <a:r>
              <a:rPr lang="en-US" altLang="ja-JP" sz="2000" b="1" dirty="0" smtClean="0">
                <a:solidFill>
                  <a:srgbClr val="5877BA"/>
                </a:solidFill>
              </a:rPr>
              <a:t>C</a:t>
            </a:r>
            <a:r>
              <a:rPr lang="en-US" altLang="ja-JP" sz="2000" b="1" dirty="0">
                <a:solidFill>
                  <a:srgbClr val="5877BA"/>
                </a:solidFill>
              </a:rPr>
              <a:t>.</a:t>
            </a:r>
            <a:r>
              <a:rPr lang="ja-JP" altLang="en-US" sz="2000" b="1" dirty="0">
                <a:solidFill>
                  <a:srgbClr val="5877BA"/>
                </a:solidFill>
              </a:rPr>
              <a:t>中津川</a:t>
            </a:r>
            <a:endParaRPr lang="en-US" altLang="ja-JP" sz="2000" b="1" dirty="0">
              <a:solidFill>
                <a:srgbClr val="5877BA"/>
              </a:solidFill>
            </a:endParaRPr>
          </a:p>
          <a:p>
            <a:pPr defTabSz="601235">
              <a:lnSpc>
                <a:spcPct val="150000"/>
              </a:lnSpc>
            </a:pPr>
            <a:r>
              <a:rPr lang="ja-JP" altLang="en-US" sz="2000" b="1" dirty="0">
                <a:solidFill>
                  <a:srgbClr val="5877BA"/>
                </a:solidFill>
              </a:rPr>
              <a:t>班    名：</a:t>
            </a:r>
            <a:endParaRPr lang="en-US" altLang="ja-JP" sz="2000" b="1" dirty="0">
              <a:solidFill>
                <a:srgbClr val="5877BA"/>
              </a:solidFill>
            </a:endParaRPr>
          </a:p>
        </p:txBody>
      </p:sp>
      <p:pic>
        <p:nvPicPr>
          <p:cNvPr id="12" name="図 11"/>
          <p:cNvPicPr>
            <a:picLocks noChangeAspect="1"/>
          </p:cNvPicPr>
          <p:nvPr/>
        </p:nvPicPr>
        <p:blipFill>
          <a:blip r:embed="rId7"/>
          <a:stretch>
            <a:fillRect/>
          </a:stretch>
        </p:blipFill>
        <p:spPr>
          <a:xfrm>
            <a:off x="2535935" y="2962246"/>
            <a:ext cx="3687463" cy="975568"/>
          </a:xfrm>
          <a:prstGeom prst="rect">
            <a:avLst/>
          </a:prstGeom>
        </p:spPr>
      </p:pic>
      <p:pic>
        <p:nvPicPr>
          <p:cNvPr id="3" name="図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0050" y="186768"/>
            <a:ext cx="2224216" cy="438849"/>
          </a:xfrm>
          <a:prstGeom prst="rect">
            <a:avLst/>
          </a:prstGeom>
        </p:spPr>
      </p:pic>
    </p:spTree>
    <p:extLst>
      <p:ext uri="{BB962C8B-B14F-4D97-AF65-F5344CB8AC3E}">
        <p14:creationId xmlns:p14="http://schemas.microsoft.com/office/powerpoint/2010/main" val="137188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2466206"/>
              </p:ext>
            </p:extLst>
          </p:nvPr>
        </p:nvGraphicFramePr>
        <p:xfrm>
          <a:off x="225807" y="976259"/>
          <a:ext cx="5964392" cy="2119944"/>
        </p:xfrm>
        <a:graphic>
          <a:graphicData uri="http://schemas.openxmlformats.org/drawingml/2006/table">
            <a:tbl>
              <a:tblPr firstRow="1" bandRow="1">
                <a:tableStyleId>{5C22544A-7EE6-4342-B048-85BDC9FD1C3A}</a:tableStyleId>
              </a:tblPr>
              <a:tblGrid>
                <a:gridCol w="5964392"/>
              </a:tblGrid>
              <a:tr h="291956">
                <a:tc>
                  <a:txBody>
                    <a:bodyPr/>
                    <a:lstStyle/>
                    <a:p>
                      <a:pPr algn="l"/>
                      <a:r>
                        <a:rPr kumimoji="1" lang="ja-JP" altLang="en-US" sz="1200" dirty="0" smtClean="0">
                          <a:latin typeface="メイリオ" pitchFamily="50" charset="-128"/>
                          <a:ea typeface="メイリオ" pitchFamily="50" charset="-128"/>
                          <a:cs typeface="メイリオ" pitchFamily="50" charset="-128"/>
                        </a:rPr>
                        <a:t>注意事項</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291956">
                <a:tc>
                  <a:txBody>
                    <a:bodyPr/>
                    <a:lstStyle/>
                    <a:p>
                      <a:pPr algn="l"/>
                      <a:r>
                        <a:rPr kumimoji="1" lang="ja-JP" altLang="en-US" sz="1200" dirty="0" smtClean="0">
                          <a:latin typeface="メイリオ" pitchFamily="50" charset="-128"/>
                          <a:ea typeface="メイリオ" pitchFamily="50" charset="-128"/>
                          <a:cs typeface="メイリオ" pitchFamily="50" charset="-128"/>
                        </a:rPr>
                        <a:t>・館内は禁酒禁煙です。</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91956">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・夜</a:t>
                      </a:r>
                      <a:r>
                        <a:rPr kumimoji="1" lang="en-US" altLang="ja-JP" sz="1200" kern="1200" dirty="0" smtClean="0">
                          <a:solidFill>
                            <a:schemeClr val="dk1"/>
                          </a:solidFill>
                          <a:effectLst/>
                          <a:latin typeface="メイリオ" panose="020B0604030504040204" pitchFamily="50" charset="-128"/>
                          <a:ea typeface="メイリオ" panose="020B0604030504040204" pitchFamily="50" charset="-128"/>
                          <a:cs typeface="+mn-cs"/>
                        </a:rPr>
                        <a:t>19</a:t>
                      </a: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時以降は外出禁止となります。</a:t>
                      </a:r>
                      <a:endPar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91956">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・お風呂は</a:t>
                      </a:r>
                      <a:r>
                        <a:rPr kumimoji="1" lang="en-US" altLang="ja-JP" sz="1200" kern="1200" dirty="0" smtClean="0">
                          <a:solidFill>
                            <a:schemeClr val="dk1"/>
                          </a:solidFill>
                          <a:effectLst/>
                          <a:latin typeface="メイリオ" panose="020B0604030504040204" pitchFamily="50" charset="-128"/>
                          <a:ea typeface="メイリオ" panose="020B0604030504040204" pitchFamily="50" charset="-128"/>
                          <a:cs typeface="+mn-cs"/>
                        </a:rPr>
                        <a:t>22</a:t>
                      </a:r>
                      <a:r>
                        <a:rPr kumimoji="1" lang="ja-JP" altLang="en-US" sz="1200" kern="1200" dirty="0" smtClean="0">
                          <a:solidFill>
                            <a:schemeClr val="dk1"/>
                          </a:solidFill>
                          <a:effectLst/>
                          <a:latin typeface="メイリオ" panose="020B0604030504040204" pitchFamily="50" charset="-128"/>
                          <a:ea typeface="メイリオ" panose="020B0604030504040204" pitchFamily="50" charset="-128"/>
                          <a:cs typeface="+mn-cs"/>
                        </a:rPr>
                        <a:t>時までとなります。グループごと、決められた時間に使用して下さい。</a:t>
                      </a:r>
                      <a:endParaRPr kumimoji="1" lang="ja-JP" altLang="ja-JP" sz="1200" kern="1200" dirty="0" smtClean="0">
                        <a:solidFill>
                          <a:schemeClr val="dk1"/>
                        </a:solidFill>
                        <a:effectLst/>
                        <a:latin typeface="メイリオ" panose="020B0604030504040204" pitchFamily="50" charset="-128"/>
                        <a:ea typeface="メイリオ" panose="020B0604030504040204" pitchFamily="50" charset="-128"/>
                        <a:cs typeface="+mn-cs"/>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91956">
                <a:tc>
                  <a:txBody>
                    <a:bodyPr/>
                    <a:lstStyle/>
                    <a:p>
                      <a:pPr algn="l"/>
                      <a:r>
                        <a:rPr kumimoji="1" lang="ja-JP" altLang="en-US" sz="1200" dirty="0" smtClean="0">
                          <a:latin typeface="メイリオ" pitchFamily="50" charset="-128"/>
                          <a:ea typeface="メイリオ" pitchFamily="50" charset="-128"/>
                          <a:cs typeface="メイリオ" pitchFamily="50" charset="-128"/>
                        </a:rPr>
                        <a:t>・ゴミは各自お持ち帰り下さい。</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656902">
                <a:tc>
                  <a:txBody>
                    <a:bodyPr/>
                    <a:lstStyle/>
                    <a:p>
                      <a:pPr algn="l"/>
                      <a:r>
                        <a:rPr kumimoji="1" lang="ja-JP" altLang="en-US" sz="1200" dirty="0" smtClean="0">
                          <a:latin typeface="メイリオ" pitchFamily="50" charset="-128"/>
                          <a:ea typeface="メイリオ" pitchFamily="50" charset="-128"/>
                          <a:cs typeface="メイリオ" pitchFamily="50" charset="-128"/>
                        </a:rPr>
                        <a:t>・施設にあるもの：自動販売機、貴重品ロッカー、ふとん</a:t>
                      </a:r>
                      <a:endParaRPr kumimoji="1" lang="en-US" altLang="ja-JP" sz="1200" dirty="0" smtClean="0">
                        <a:latin typeface="メイリオ" pitchFamily="50" charset="-128"/>
                        <a:ea typeface="メイリオ" pitchFamily="50" charset="-128"/>
                        <a:cs typeface="メイリオ" pitchFamily="50" charset="-128"/>
                      </a:endParaRPr>
                    </a:p>
                    <a:p>
                      <a:pPr algn="l"/>
                      <a:r>
                        <a:rPr kumimoji="1" lang="ja-JP" altLang="en-US" sz="1200" dirty="0" smtClean="0">
                          <a:latin typeface="メイリオ" pitchFamily="50" charset="-128"/>
                          <a:ea typeface="メイリオ" pitchFamily="50" charset="-128"/>
                          <a:cs typeface="メイリオ" pitchFamily="50" charset="-128"/>
                        </a:rPr>
                        <a:t>　施設にないもの：ドライヤー、インターネット環境（</a:t>
                      </a:r>
                      <a:r>
                        <a:rPr kumimoji="1" lang="en-US" altLang="ja-JP" sz="1200" dirty="0" err="1" smtClean="0">
                          <a:latin typeface="メイリオ" pitchFamily="50" charset="-128"/>
                          <a:ea typeface="メイリオ" pitchFamily="50" charset="-128"/>
                          <a:cs typeface="メイリオ" pitchFamily="50" charset="-128"/>
                        </a:rPr>
                        <a:t>wi-fi</a:t>
                      </a:r>
                      <a:r>
                        <a:rPr kumimoji="1" lang="ja-JP" altLang="en-US" sz="1200" dirty="0" smtClean="0">
                          <a:latin typeface="メイリオ" pitchFamily="50" charset="-128"/>
                          <a:ea typeface="メイリオ" pitchFamily="50" charset="-128"/>
                          <a:cs typeface="メイリオ" pitchFamily="50" charset="-128"/>
                        </a:rPr>
                        <a:t>もありません）、</a:t>
                      </a:r>
                      <a:endParaRPr kumimoji="1" lang="en-US" altLang="ja-JP" sz="1200" dirty="0" smtClean="0">
                        <a:latin typeface="メイリオ" pitchFamily="50" charset="-128"/>
                        <a:ea typeface="メイリオ" pitchFamily="50" charset="-128"/>
                        <a:cs typeface="メイリオ" pitchFamily="50" charset="-128"/>
                      </a:endParaRPr>
                    </a:p>
                    <a:p>
                      <a:pPr algn="l"/>
                      <a:r>
                        <a:rPr kumimoji="1" lang="ja-JP" altLang="en-US" sz="1200" dirty="0" smtClean="0">
                          <a:latin typeface="メイリオ" pitchFamily="50" charset="-128"/>
                          <a:ea typeface="メイリオ" pitchFamily="50" charset="-128"/>
                          <a:cs typeface="メイリオ" pitchFamily="50" charset="-128"/>
                        </a:rPr>
                        <a:t>　　　　　　　　　コンビニほか売店（徒歩では行けません）</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3" name="テキスト ボックス 2"/>
          <p:cNvSpPr txBox="1"/>
          <p:nvPr/>
        </p:nvSpPr>
        <p:spPr>
          <a:xfrm>
            <a:off x="889971" y="561506"/>
            <a:ext cx="1656223" cy="387157"/>
          </a:xfrm>
          <a:prstGeom prst="rect">
            <a:avLst/>
          </a:prstGeom>
          <a:noFill/>
        </p:spPr>
        <p:txBody>
          <a:bodyPr wrap="none" rtlCol="0">
            <a:spAutoFit/>
          </a:bodyPr>
          <a:lstStyle/>
          <a:p>
            <a:r>
              <a:rPr lang="ja-JP" altLang="en-US" sz="1916" b="1" dirty="0">
                <a:solidFill>
                  <a:srgbClr val="840000"/>
                </a:solidFill>
                <a:latin typeface="メイリオ" panose="020B0604030504040204" pitchFamily="50" charset="-128"/>
                <a:ea typeface="メイリオ" panose="020B0604030504040204" pitchFamily="50" charset="-128"/>
              </a:rPr>
              <a:t>注意事項など</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75585">
            <a:off x="343854" y="182512"/>
            <a:ext cx="466818" cy="723975"/>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39195031"/>
              </p:ext>
            </p:extLst>
          </p:nvPr>
        </p:nvGraphicFramePr>
        <p:xfrm>
          <a:off x="225807" y="3799738"/>
          <a:ext cx="5964393" cy="5463068"/>
        </p:xfrm>
        <a:graphic>
          <a:graphicData uri="http://schemas.openxmlformats.org/drawingml/2006/table">
            <a:tbl>
              <a:tblPr firstRow="1" bandRow="1">
                <a:tableStyleId>{5C22544A-7EE6-4342-B048-85BDC9FD1C3A}</a:tableStyleId>
              </a:tblPr>
              <a:tblGrid>
                <a:gridCol w="929927"/>
                <a:gridCol w="5034466"/>
              </a:tblGrid>
              <a:tr h="291956">
                <a:tc>
                  <a:txBody>
                    <a:bodyPr/>
                    <a:lstStyle/>
                    <a:p>
                      <a:pPr algn="ctr"/>
                      <a:r>
                        <a:rPr kumimoji="1" lang="ja-JP" altLang="en-US" sz="1200" dirty="0" smtClean="0">
                          <a:latin typeface="メイリオ" pitchFamily="50" charset="-128"/>
                          <a:ea typeface="メイリオ" pitchFamily="50" charset="-128"/>
                          <a:cs typeface="メイリオ" pitchFamily="50" charset="-128"/>
                        </a:rPr>
                        <a:t>チェック</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c>
                  <a:txBody>
                    <a:bodyPr/>
                    <a:lstStyle/>
                    <a:p>
                      <a:pPr algn="ctr"/>
                      <a:r>
                        <a:rPr kumimoji="1" lang="ja-JP" altLang="en-US" sz="1200" b="1" dirty="0" smtClean="0">
                          <a:latin typeface="メイリオ" pitchFamily="50" charset="-128"/>
                          <a:ea typeface="メイリオ" pitchFamily="50" charset="-128"/>
                          <a:cs typeface="メイリオ" pitchFamily="50" charset="-128"/>
                        </a:rPr>
                        <a:t>持ち物</a:t>
                      </a:r>
                      <a:endParaRPr kumimoji="1" lang="ja-JP" altLang="en-US" sz="1200" b="1" dirty="0">
                        <a:latin typeface="メイリオ" pitchFamily="50" charset="-128"/>
                        <a:ea typeface="メイリオ" pitchFamily="50" charset="-128"/>
                        <a:cs typeface="メイリオ" pitchFamily="50" charset="-128"/>
                      </a:endParaRPr>
                    </a:p>
                  </a:txBody>
                  <a:tcPr marL="109484" marR="109484" marT="54742" marB="54742"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291956">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メイリオ" pitchFamily="50" charset="-128"/>
                          <a:ea typeface="メイリオ" pitchFamily="50" charset="-128"/>
                          <a:cs typeface="メイリオ" pitchFamily="50" charset="-128"/>
                        </a:rPr>
                        <a:t>参加費</a:t>
                      </a:r>
                      <a:r>
                        <a:rPr kumimoji="1" lang="en-US" altLang="ja-JP" sz="1200" dirty="0" smtClean="0">
                          <a:latin typeface="メイリオ" pitchFamily="50" charset="-128"/>
                          <a:ea typeface="メイリオ" pitchFamily="50" charset="-128"/>
                          <a:cs typeface="メイリオ" pitchFamily="50" charset="-128"/>
                        </a:rPr>
                        <a:t>5,500</a:t>
                      </a:r>
                      <a:r>
                        <a:rPr kumimoji="1" lang="ja-JP" altLang="en-US" sz="1200" dirty="0" smtClean="0">
                          <a:latin typeface="メイリオ" pitchFamily="50" charset="-128"/>
                          <a:ea typeface="メイリオ" pitchFamily="50" charset="-128"/>
                          <a:cs typeface="メイリオ" pitchFamily="50" charset="-128"/>
                        </a:rPr>
                        <a:t>円（おつりの無いように）</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ja-JP" altLang="en-US" sz="1200" dirty="0" smtClean="0">
                          <a:latin typeface="メイリオ" panose="020B0604030504040204" pitchFamily="50" charset="-128"/>
                          <a:ea typeface="メイリオ" panose="020B0604030504040204" pitchFamily="50" charset="-128"/>
                        </a:rPr>
                        <a:t>参加費に含まれない昼食代・入館料等</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（コース毎に異なります。学校より事前に案内します）</a:t>
                      </a:r>
                      <a:endParaRPr lang="ja-JP" altLang="en-US" sz="1200" dirty="0">
                        <a:latin typeface="メイリオ" panose="020B0604030504040204" pitchFamily="50" charset="-128"/>
                        <a:ea typeface="メイリオ" panose="020B0604030504040204" pitchFamily="50" charset="-128"/>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ja-JP" altLang="en-US" sz="1200" dirty="0" smtClean="0">
                          <a:latin typeface="メイリオ" panose="020B0604030504040204" pitchFamily="50" charset="-128"/>
                          <a:ea typeface="メイリオ" panose="020B0604030504040204" pitchFamily="50" charset="-128"/>
                        </a:rPr>
                        <a:t>事前課題（コースにより異なります。学校より事前に案内します）</a:t>
                      </a:r>
                      <a:endParaRPr lang="ja-JP" altLang="en-US" sz="1200" dirty="0">
                        <a:latin typeface="メイリオ" panose="020B0604030504040204" pitchFamily="50" charset="-128"/>
                        <a:ea typeface="メイリオ" panose="020B0604030504040204" pitchFamily="50" charset="-128"/>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保険証</a:t>
                      </a:r>
                      <a:r>
                        <a:rPr lang="ja-JP" altLang="en-US"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（原本または写し）</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上着</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altLang="en-US"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しおり（本しおりをＡ４両面印刷して持参のこと）</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着替え</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バスタオル</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・フェイスタオル</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シャンプー</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・リンス・ボディーソープ</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91956">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寝</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間着</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ドライヤー</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200" dirty="0" smtClean="0">
                          <a:latin typeface="メイリオ" pitchFamily="50" charset="-128"/>
                          <a:ea typeface="メイリオ" pitchFamily="50" charset="-128"/>
                          <a:cs typeface="メイリオ" pitchFamily="50" charset="-128"/>
                        </a:rPr>
                        <a:t>歯ブラシ</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筆記</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用具</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常備</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薬</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雨具</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携帯</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電話の充電器</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洗顔料</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日焼け</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止め</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58623">
                <a:tc>
                  <a:txBody>
                    <a:bodyPr/>
                    <a:lstStyle/>
                    <a:p>
                      <a:pPr algn="l"/>
                      <a:endParaRPr kumimoji="1" lang="ja-JP" altLang="en-US" sz="10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spcAft>
                          <a:spcPts val="0"/>
                        </a:spcAft>
                      </a:pPr>
                      <a:r>
                        <a:rPr 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熱中症</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対策用具（帽子など）</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889972" y="3317377"/>
            <a:ext cx="1656223" cy="387157"/>
          </a:xfrm>
          <a:prstGeom prst="rect">
            <a:avLst/>
          </a:prstGeom>
          <a:noFill/>
        </p:spPr>
        <p:txBody>
          <a:bodyPr wrap="none" rtlCol="0">
            <a:spAutoFit/>
          </a:bodyPr>
          <a:lstStyle/>
          <a:p>
            <a:r>
              <a:rPr lang="ja-JP" altLang="en-US" sz="1916" b="1" dirty="0">
                <a:solidFill>
                  <a:srgbClr val="840000"/>
                </a:solidFill>
                <a:latin typeface="メイリオ" panose="020B0604030504040204" pitchFamily="50" charset="-128"/>
                <a:ea typeface="メイリオ" panose="020B0604030504040204" pitchFamily="50" charset="-128"/>
              </a:rPr>
              <a:t>持ち物リスト</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54" y="3186820"/>
            <a:ext cx="627140" cy="522301"/>
          </a:xfrm>
          <a:prstGeom prst="rect">
            <a:avLst/>
          </a:prstGeom>
        </p:spPr>
      </p:pic>
    </p:spTree>
    <p:extLst>
      <p:ext uri="{BB962C8B-B14F-4D97-AF65-F5344CB8AC3E}">
        <p14:creationId xmlns:p14="http://schemas.microsoft.com/office/powerpoint/2010/main" val="2273090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縦書きテキスト プレースホルダー 57"/>
          <p:cNvSpPr txBox="1">
            <a:spLocks/>
          </p:cNvSpPr>
          <p:nvPr/>
        </p:nvSpPr>
        <p:spPr>
          <a:xfrm>
            <a:off x="9060" y="0"/>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None/>
            </a:pPr>
            <a:r>
              <a:rPr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事前課題</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718212" y="2664604"/>
            <a:ext cx="2575651" cy="442301"/>
          </a:xfrm>
          <a:prstGeom prst="rect">
            <a:avLst/>
          </a:prstGeom>
          <a:noFill/>
        </p:spPr>
        <p:txBody>
          <a:bodyPr wrap="square" lIns="0" tIns="0" rIns="0" bIns="0" rtlCol="0">
            <a:spAutoFit/>
          </a:bodyPr>
          <a:lstStyle/>
          <a:p>
            <a:r>
              <a:rPr lang="ja-JP" altLang="en-US" sz="1437" dirty="0">
                <a:solidFill>
                  <a:schemeClr val="bg1"/>
                </a:solidFill>
                <a:latin typeface="HG丸ｺﾞｼｯｸM-PRO" panose="020F0600000000000000" pitchFamily="50" charset="-128"/>
                <a:ea typeface="HG丸ｺﾞｼｯｸM-PRO" panose="020F0600000000000000" pitchFamily="50" charset="-128"/>
              </a:rPr>
              <a:t>　</a:t>
            </a:r>
            <a:r>
              <a:rPr lang="ja-JP" altLang="ja-JP" sz="1437" dirty="0">
                <a:solidFill>
                  <a:schemeClr val="bg1"/>
                </a:solidFill>
                <a:latin typeface="HG丸ｺﾞｼｯｸM-PRO" panose="020F0600000000000000" pitchFamily="50" charset="-128"/>
                <a:ea typeface="HG丸ｺﾞｼｯｸM-PRO" panose="020F0600000000000000" pitchFamily="50" charset="-128"/>
              </a:rPr>
              <a:t>「食」「農産物」の</a:t>
            </a:r>
            <a:endParaRPr lang="en-US" altLang="ja-JP" sz="1437" dirty="0">
              <a:solidFill>
                <a:schemeClr val="bg1"/>
              </a:solidFill>
              <a:latin typeface="HG丸ｺﾞｼｯｸM-PRO" panose="020F0600000000000000" pitchFamily="50" charset="-128"/>
              <a:ea typeface="HG丸ｺﾞｼｯｸM-PRO" panose="020F0600000000000000" pitchFamily="50" charset="-128"/>
            </a:endParaRPr>
          </a:p>
          <a:p>
            <a:pPr algn="r"/>
            <a:r>
              <a:rPr lang="ja-JP" altLang="ja-JP" sz="1437" dirty="0">
                <a:solidFill>
                  <a:schemeClr val="bg1"/>
                </a:solidFill>
                <a:latin typeface="HG丸ｺﾞｼｯｸM-PRO" panose="020F0600000000000000" pitchFamily="50" charset="-128"/>
                <a:ea typeface="HG丸ｺﾞｼｯｸM-PRO" panose="020F0600000000000000" pitchFamily="50" charset="-128"/>
              </a:rPr>
              <a:t>未来を考える </a:t>
            </a:r>
            <a:r>
              <a:rPr lang="ja-JP" altLang="en-US" sz="1437" dirty="0">
                <a:solidFill>
                  <a:schemeClr val="bg1"/>
                </a:solidFill>
                <a:latin typeface="HG丸ｺﾞｼｯｸM-PRO" panose="020F0600000000000000" pitchFamily="50" charset="-128"/>
                <a:ea typeface="HG丸ｺﾞｼｯｸM-PRO" panose="020F0600000000000000" pitchFamily="50" charset="-128"/>
              </a:rPr>
              <a:t>！</a:t>
            </a:r>
          </a:p>
        </p:txBody>
      </p:sp>
      <p:pic>
        <p:nvPicPr>
          <p:cNvPr id="3" name="図 2"/>
          <p:cNvPicPr>
            <a:picLocks noChangeAspect="1"/>
          </p:cNvPicPr>
          <p:nvPr/>
        </p:nvPicPr>
        <p:blipFill>
          <a:blip r:embed="rId2"/>
          <a:stretch>
            <a:fillRect/>
          </a:stretch>
        </p:blipFill>
        <p:spPr>
          <a:xfrm>
            <a:off x="92185" y="308752"/>
            <a:ext cx="6700830" cy="9334005"/>
          </a:xfrm>
          <a:prstGeom prst="rect">
            <a:avLst/>
          </a:prstGeom>
        </p:spPr>
      </p:pic>
    </p:spTree>
    <p:extLst>
      <p:ext uri="{BB962C8B-B14F-4D97-AF65-F5344CB8AC3E}">
        <p14:creationId xmlns:p14="http://schemas.microsoft.com/office/powerpoint/2010/main" val="306479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縦書きテキスト プレースホルダー 57"/>
          <p:cNvSpPr txBox="1">
            <a:spLocks/>
          </p:cNvSpPr>
          <p:nvPr/>
        </p:nvSpPr>
        <p:spPr>
          <a:xfrm>
            <a:off x="9060" y="0"/>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None/>
            </a:pPr>
            <a:r>
              <a:rPr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事前課題</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718212" y="2664604"/>
            <a:ext cx="2575651" cy="442301"/>
          </a:xfrm>
          <a:prstGeom prst="rect">
            <a:avLst/>
          </a:prstGeom>
          <a:noFill/>
        </p:spPr>
        <p:txBody>
          <a:bodyPr wrap="square" lIns="0" tIns="0" rIns="0" bIns="0" rtlCol="0">
            <a:spAutoFit/>
          </a:bodyPr>
          <a:lstStyle/>
          <a:p>
            <a:r>
              <a:rPr lang="ja-JP" altLang="en-US" sz="1437" dirty="0">
                <a:solidFill>
                  <a:schemeClr val="bg1"/>
                </a:solidFill>
                <a:latin typeface="HG丸ｺﾞｼｯｸM-PRO" panose="020F0600000000000000" pitchFamily="50" charset="-128"/>
                <a:ea typeface="HG丸ｺﾞｼｯｸM-PRO" panose="020F0600000000000000" pitchFamily="50" charset="-128"/>
              </a:rPr>
              <a:t>　</a:t>
            </a:r>
            <a:r>
              <a:rPr lang="ja-JP" altLang="ja-JP" sz="1437" dirty="0">
                <a:solidFill>
                  <a:schemeClr val="bg1"/>
                </a:solidFill>
                <a:latin typeface="HG丸ｺﾞｼｯｸM-PRO" panose="020F0600000000000000" pitchFamily="50" charset="-128"/>
                <a:ea typeface="HG丸ｺﾞｼｯｸM-PRO" panose="020F0600000000000000" pitchFamily="50" charset="-128"/>
              </a:rPr>
              <a:t>「食」「農産物」の</a:t>
            </a:r>
            <a:endParaRPr lang="en-US" altLang="ja-JP" sz="1437" dirty="0">
              <a:solidFill>
                <a:schemeClr val="bg1"/>
              </a:solidFill>
              <a:latin typeface="HG丸ｺﾞｼｯｸM-PRO" panose="020F0600000000000000" pitchFamily="50" charset="-128"/>
              <a:ea typeface="HG丸ｺﾞｼｯｸM-PRO" panose="020F0600000000000000" pitchFamily="50" charset="-128"/>
            </a:endParaRPr>
          </a:p>
          <a:p>
            <a:pPr algn="r"/>
            <a:r>
              <a:rPr lang="ja-JP" altLang="ja-JP" sz="1437" dirty="0">
                <a:solidFill>
                  <a:schemeClr val="bg1"/>
                </a:solidFill>
                <a:latin typeface="HG丸ｺﾞｼｯｸM-PRO" panose="020F0600000000000000" pitchFamily="50" charset="-128"/>
                <a:ea typeface="HG丸ｺﾞｼｯｸM-PRO" panose="020F0600000000000000" pitchFamily="50" charset="-128"/>
              </a:rPr>
              <a:t>未来を考える </a:t>
            </a:r>
            <a:r>
              <a:rPr lang="ja-JP" altLang="en-US" sz="1437" dirty="0">
                <a:solidFill>
                  <a:schemeClr val="bg1"/>
                </a:solidFill>
                <a:latin typeface="HG丸ｺﾞｼｯｸM-PRO" panose="020F0600000000000000" pitchFamily="50" charset="-128"/>
                <a:ea typeface="HG丸ｺﾞｼｯｸM-PRO" panose="020F0600000000000000" pitchFamily="50" charset="-128"/>
              </a:rPr>
              <a:t>！</a:t>
            </a:r>
          </a:p>
        </p:txBody>
      </p:sp>
      <p:pic>
        <p:nvPicPr>
          <p:cNvPr id="3" name="図 2"/>
          <p:cNvPicPr>
            <a:picLocks noChangeAspect="1"/>
          </p:cNvPicPr>
          <p:nvPr/>
        </p:nvPicPr>
        <p:blipFill>
          <a:blip r:embed="rId2"/>
          <a:stretch>
            <a:fillRect/>
          </a:stretch>
        </p:blipFill>
        <p:spPr>
          <a:xfrm>
            <a:off x="92185" y="308752"/>
            <a:ext cx="6700830" cy="9334005"/>
          </a:xfrm>
          <a:prstGeom prst="rect">
            <a:avLst/>
          </a:prstGeom>
        </p:spPr>
      </p:pic>
      <p:pic>
        <p:nvPicPr>
          <p:cNvPr id="4" name="図 3"/>
          <p:cNvPicPr>
            <a:picLocks noChangeAspect="1"/>
          </p:cNvPicPr>
          <p:nvPr/>
        </p:nvPicPr>
        <p:blipFill>
          <a:blip r:embed="rId3"/>
          <a:stretch>
            <a:fillRect/>
          </a:stretch>
        </p:blipFill>
        <p:spPr>
          <a:xfrm>
            <a:off x="92185" y="308752"/>
            <a:ext cx="6706598" cy="9334006"/>
          </a:xfrm>
          <a:prstGeom prst="rect">
            <a:avLst/>
          </a:prstGeom>
        </p:spPr>
      </p:pic>
    </p:spTree>
    <p:extLst>
      <p:ext uri="{BB962C8B-B14F-4D97-AF65-F5344CB8AC3E}">
        <p14:creationId xmlns:p14="http://schemas.microsoft.com/office/powerpoint/2010/main" val="935402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tretch>
            <a:fillRect/>
          </a:stretch>
        </p:blipFill>
        <p:spPr>
          <a:xfrm>
            <a:off x="0" y="3328416"/>
            <a:ext cx="7392652" cy="6364224"/>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1073982377"/>
              </p:ext>
            </p:extLst>
          </p:nvPr>
        </p:nvGraphicFramePr>
        <p:xfrm>
          <a:off x="446803" y="1200182"/>
          <a:ext cx="6100301" cy="1695859"/>
        </p:xfrm>
        <a:graphic>
          <a:graphicData uri="http://schemas.openxmlformats.org/drawingml/2006/table">
            <a:tbl>
              <a:tblPr firstRow="1" bandRow="1">
                <a:tableStyleId>{5C22544A-7EE6-4342-B048-85BDC9FD1C3A}</a:tableStyleId>
              </a:tblPr>
              <a:tblGrid>
                <a:gridCol w="1650414"/>
                <a:gridCol w="4449887"/>
              </a:tblGrid>
              <a:tr h="317539">
                <a:tc gridSpan="2">
                  <a:txBody>
                    <a:bodyPr/>
                    <a:lstStyle/>
                    <a:p>
                      <a:pPr algn="l"/>
                      <a:r>
                        <a:rPr kumimoji="1" lang="ja-JP" altLang="en-US" sz="1200" dirty="0" smtClean="0">
                          <a:latin typeface="メイリオ" pitchFamily="50" charset="-128"/>
                          <a:ea typeface="メイリオ" pitchFamily="50" charset="-128"/>
                          <a:cs typeface="メイリオ" pitchFamily="50" charset="-128"/>
                        </a:rPr>
                        <a:t>各種メモ（学校からの事前案内より転記して下さい）</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c hMerge="1">
                  <a:txBody>
                    <a:bodyPr/>
                    <a:lstStyle/>
                    <a:p>
                      <a:pPr algn="ctr"/>
                      <a:endParaRPr kumimoji="1" lang="ja-JP" altLang="en-US" sz="1200" b="1" dirty="0">
                        <a:latin typeface="メイリオ" pitchFamily="50" charset="-128"/>
                        <a:ea typeface="メイリオ" pitchFamily="50" charset="-128"/>
                        <a:cs typeface="メイリオ" pitchFamily="50" charset="-128"/>
                      </a:endParaRPr>
                    </a:p>
                  </a:txBody>
                  <a:tcPr marL="109484" marR="109484" marT="54742" marB="54742"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373809">
                <a:tc>
                  <a:txBody>
                    <a:bodyPr/>
                    <a:lstStyle/>
                    <a:p>
                      <a:pPr algn="l"/>
                      <a:r>
                        <a:rPr kumimoji="1" lang="ja-JP" altLang="en-US" sz="1200" dirty="0" smtClean="0">
                          <a:latin typeface="メイリオ" pitchFamily="50" charset="-128"/>
                          <a:ea typeface="メイリオ" pitchFamily="50" charset="-128"/>
                          <a:cs typeface="メイリオ" pitchFamily="50" charset="-128"/>
                        </a:rPr>
                        <a:t>初日集合場所</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100" dirty="0" smtClean="0">
                          <a:latin typeface="メイリオ" pitchFamily="50" charset="-128"/>
                          <a:ea typeface="メイリオ" pitchFamily="50" charset="-128"/>
                          <a:cs typeface="メイリオ" pitchFamily="50" charset="-128"/>
                        </a:rPr>
                        <a:t>JR</a:t>
                      </a:r>
                      <a:r>
                        <a:rPr kumimoji="1" lang="ja-JP" altLang="en-US" sz="1100" dirty="0" smtClean="0">
                          <a:latin typeface="メイリオ" pitchFamily="50" charset="-128"/>
                          <a:ea typeface="メイリオ" pitchFamily="50" charset="-128"/>
                          <a:cs typeface="メイリオ" pitchFamily="50" charset="-128"/>
                        </a:rPr>
                        <a:t>岐阜駅・</a:t>
                      </a:r>
                      <a:r>
                        <a:rPr kumimoji="1" lang="en-US" altLang="ja-JP" sz="1100" dirty="0" smtClean="0">
                          <a:latin typeface="メイリオ" pitchFamily="50" charset="-128"/>
                          <a:ea typeface="メイリオ" pitchFamily="50" charset="-128"/>
                          <a:cs typeface="メイリオ" pitchFamily="50" charset="-128"/>
                        </a:rPr>
                        <a:t>JR</a:t>
                      </a:r>
                      <a:r>
                        <a:rPr kumimoji="1" lang="ja-JP" altLang="en-US" sz="1100" dirty="0" smtClean="0">
                          <a:latin typeface="メイリオ" pitchFamily="50" charset="-128"/>
                          <a:ea typeface="メイリオ" pitchFamily="50" charset="-128"/>
                          <a:cs typeface="メイリオ" pitchFamily="50" charset="-128"/>
                        </a:rPr>
                        <a:t>金山駅・日本福祉大学名古屋キャンパス</a:t>
                      </a:r>
                      <a:endParaRPr kumimoji="1" lang="ja-JP" altLang="en-US" sz="1100" dirty="0">
                        <a:latin typeface="メイリオ" pitchFamily="50" charset="-128"/>
                        <a:ea typeface="メイリオ" pitchFamily="50" charset="-128"/>
                        <a:cs typeface="メイリオ" pitchFamily="50" charset="-128"/>
                      </a:endParaRPr>
                    </a:p>
                  </a:txBody>
                  <a:tcPr marL="109484" marR="109484" marT="54742" marB="54742"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334837">
                <a:tc>
                  <a:txBody>
                    <a:bodyPr/>
                    <a:lstStyle/>
                    <a:p>
                      <a:pPr algn="l"/>
                      <a:r>
                        <a:rPr kumimoji="1" lang="ja-JP" altLang="en-US" sz="1200" dirty="0" smtClean="0">
                          <a:latin typeface="メイリオ" pitchFamily="50" charset="-128"/>
                          <a:ea typeface="メイリオ" pitchFamily="50" charset="-128"/>
                          <a:cs typeface="メイリオ" pitchFamily="50" charset="-128"/>
                        </a:rPr>
                        <a:t>初日集合時間</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ja-JP" altLang="en-US"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　　　　　時　　　　　分（時間厳守）</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334837">
                <a:tc>
                  <a:txBody>
                    <a:bodyPr/>
                    <a:lstStyle/>
                    <a:p>
                      <a:pPr algn="l"/>
                      <a:r>
                        <a:rPr kumimoji="1" lang="ja-JP" altLang="en-US" sz="1200" dirty="0" smtClean="0">
                          <a:latin typeface="メイリオ" pitchFamily="50" charset="-128"/>
                          <a:ea typeface="メイリオ" pitchFamily="50" charset="-128"/>
                          <a:cs typeface="メイリオ" pitchFamily="50" charset="-128"/>
                        </a:rPr>
                        <a:t>初日緊急連絡先</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334837">
                <a:tc>
                  <a:txBody>
                    <a:bodyPr/>
                    <a:lstStyle/>
                    <a:p>
                      <a:pPr algn="l"/>
                      <a:r>
                        <a:rPr kumimoji="1" lang="ja-JP" altLang="en-US" sz="1200" dirty="0" smtClean="0">
                          <a:latin typeface="メイリオ" pitchFamily="50" charset="-128"/>
                          <a:ea typeface="メイリオ" pitchFamily="50" charset="-128"/>
                          <a:cs typeface="メイリオ" pitchFamily="50" charset="-128"/>
                        </a:rPr>
                        <a:t>最終日降車場所</a:t>
                      </a:r>
                      <a:endParaRPr kumimoji="1" lang="ja-JP" altLang="en-US" sz="120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646488"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JR</a:t>
                      </a:r>
                      <a:r>
                        <a:rPr kumimoji="1" lang="ja-JP" altLang="en-US" sz="1200" dirty="0" smtClean="0">
                          <a:latin typeface="メイリオ" pitchFamily="50" charset="-128"/>
                          <a:ea typeface="メイリオ" pitchFamily="50" charset="-128"/>
                          <a:cs typeface="メイリオ" pitchFamily="50" charset="-128"/>
                        </a:rPr>
                        <a:t>岐阜駅　・　</a:t>
                      </a:r>
                      <a:r>
                        <a:rPr kumimoji="1" lang="en-US" altLang="ja-JP" sz="1200" dirty="0" smtClean="0">
                          <a:latin typeface="メイリオ" pitchFamily="50" charset="-128"/>
                          <a:ea typeface="メイリオ" pitchFamily="50" charset="-128"/>
                          <a:cs typeface="メイリオ" pitchFamily="50" charset="-128"/>
                        </a:rPr>
                        <a:t>JR</a:t>
                      </a:r>
                      <a:r>
                        <a:rPr kumimoji="1" lang="ja-JP" altLang="en-US" sz="1200" dirty="0" smtClean="0">
                          <a:latin typeface="メイリオ" pitchFamily="50" charset="-128"/>
                          <a:ea typeface="メイリオ" pitchFamily="50" charset="-128"/>
                          <a:cs typeface="メイリオ" pitchFamily="50" charset="-128"/>
                        </a:rPr>
                        <a:t>金山駅　・　</a:t>
                      </a:r>
                      <a:r>
                        <a:rPr kumimoji="1" lang="en-US" altLang="ja-JP" sz="1200" dirty="0" smtClean="0">
                          <a:latin typeface="メイリオ" pitchFamily="50" charset="-128"/>
                          <a:ea typeface="メイリオ" pitchFamily="50" charset="-128"/>
                          <a:cs typeface="メイリオ" pitchFamily="50" charset="-128"/>
                        </a:rPr>
                        <a:t>JR</a:t>
                      </a:r>
                      <a:r>
                        <a:rPr kumimoji="1" lang="ja-JP" altLang="en-US" sz="1200" dirty="0" smtClean="0">
                          <a:latin typeface="メイリオ" pitchFamily="50" charset="-128"/>
                          <a:ea typeface="メイリオ" pitchFamily="50" charset="-128"/>
                          <a:cs typeface="メイリオ" pitchFamily="50" charset="-128"/>
                        </a:rPr>
                        <a:t>武並駅</a:t>
                      </a:r>
                    </a:p>
                  </a:txBody>
                  <a:tcPr marL="82113" marR="82113"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02464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589776" y="-11734"/>
            <a:ext cx="268224" cy="10005800"/>
          </a:xfrm>
          <a:prstGeom prst="rect">
            <a:avLst/>
          </a:prstGeom>
          <a:solidFill>
            <a:srgbClr val="000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417">
              <a:solidFill>
                <a:prstClr val="white"/>
              </a:solidFill>
            </a:endParaRPr>
          </a:p>
        </p:txBody>
      </p:sp>
      <p:sp>
        <p:nvSpPr>
          <p:cNvPr id="10" name="正方形/長方形 9"/>
          <p:cNvSpPr/>
          <p:nvPr/>
        </p:nvSpPr>
        <p:spPr>
          <a:xfrm>
            <a:off x="301380" y="0"/>
            <a:ext cx="132787" cy="9994066"/>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417">
              <a:solidFill>
                <a:prstClr val="white"/>
              </a:solidFill>
            </a:endParaRPr>
          </a:p>
        </p:txBody>
      </p:sp>
      <p:sp>
        <p:nvSpPr>
          <p:cNvPr id="11" name="正方形/長方形 10"/>
          <p:cNvSpPr/>
          <p:nvPr/>
        </p:nvSpPr>
        <p:spPr>
          <a:xfrm>
            <a:off x="2297" y="0"/>
            <a:ext cx="173433" cy="9994066"/>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1235"/>
            <a:endParaRPr lang="ja-JP" altLang="en-US" sz="1417">
              <a:solidFill>
                <a:prstClr val="white"/>
              </a:solidFill>
            </a:endParaRPr>
          </a:p>
        </p:txBody>
      </p:sp>
      <p:pic>
        <p:nvPicPr>
          <p:cNvPr id="20" name="図プレースホルダー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621" y="4551021"/>
            <a:ext cx="2774701" cy="544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2991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5"/>
          <p:cNvSpPr txBox="1">
            <a:spLocks/>
          </p:cNvSpPr>
          <p:nvPr/>
        </p:nvSpPr>
        <p:spPr>
          <a:xfrm>
            <a:off x="1463688" y="668270"/>
            <a:ext cx="4851768" cy="2573694"/>
          </a:xfrm>
          <a:prstGeom prst="rect">
            <a:avLst/>
          </a:prstGeom>
        </p:spPr>
        <p:txBody>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ＣＯＣ＋事業では、岐阜県における若者の地元定着率を上げることを目的として、岐阜県内の企業と大学生との接点を増やす企画や、産業界ニーズにより適合した人材を育成する教育プログラムを各大学において実施しております。</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その一環として、大学間共通のサマースクールを岐阜県東濃地区で開催します。このプログラムでは、地域を支えている方々や他大学の学生と一緒になって地域の「将来」を考えていきます。地域の現状や地元企業の理解を深め、自分の能力を磨いて、今後のキャリアの選択肢を広げましょう。</a:t>
            </a:r>
          </a:p>
        </p:txBody>
      </p:sp>
      <p:pic>
        <p:nvPicPr>
          <p:cNvPr id="6" name="図プレースホルダー 38"/>
          <p:cNvPicPr>
            <a:picLocks noChangeAspect="1"/>
          </p:cNvPicPr>
          <p:nvPr/>
        </p:nvPicPr>
        <p:blipFill>
          <a:blip r:embed="rId3">
            <a:extLst>
              <a:ext uri="{28A0092B-C50C-407E-A947-70E740481C1C}">
                <a14:useLocalDpi xmlns:a14="http://schemas.microsoft.com/office/drawing/2010/main" val="0"/>
              </a:ext>
            </a:extLst>
          </a:blip>
          <a:srcRect l="39425" r="39425"/>
          <a:stretch>
            <a:fillRect/>
          </a:stretch>
        </p:blipFill>
        <p:spPr>
          <a:xfrm>
            <a:off x="-53697" y="0"/>
            <a:ext cx="1495678" cy="9906000"/>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3868893611"/>
              </p:ext>
            </p:extLst>
          </p:nvPr>
        </p:nvGraphicFramePr>
        <p:xfrm>
          <a:off x="1474068" y="3292091"/>
          <a:ext cx="4841388" cy="6172542"/>
        </p:xfrm>
        <a:graphic>
          <a:graphicData uri="http://schemas.openxmlformats.org/drawingml/2006/table">
            <a:tbl>
              <a:tblPr firstRow="1" bandRow="1">
                <a:tableStyleId>{5C22544A-7EE6-4342-B048-85BDC9FD1C3A}</a:tableStyleId>
              </a:tblPr>
              <a:tblGrid>
                <a:gridCol w="2741672"/>
                <a:gridCol w="2099716"/>
              </a:tblGrid>
              <a:tr h="677249">
                <a:tc gridSpan="2">
                  <a:txBody>
                    <a:bodyPr/>
                    <a:lstStyle/>
                    <a:p>
                      <a:pPr algn="ctr"/>
                      <a:r>
                        <a:rPr kumimoji="1" lang="ja-JP" altLang="en-US" sz="1400" b="0" dirty="0" smtClean="0">
                          <a:latin typeface="メイリオ" pitchFamily="50" charset="-128"/>
                          <a:ea typeface="メイリオ" pitchFamily="50" charset="-128"/>
                          <a:cs typeface="メイリオ" pitchFamily="50" charset="-128"/>
                        </a:rPr>
                        <a:t>前日</a:t>
                      </a:r>
                      <a:r>
                        <a:rPr kumimoji="1" lang="en-US" altLang="ja-JP" sz="1400" b="0" dirty="0" smtClean="0">
                          <a:latin typeface="メイリオ" pitchFamily="50" charset="-128"/>
                          <a:ea typeface="メイリオ" pitchFamily="50" charset="-128"/>
                          <a:cs typeface="メイリオ" pitchFamily="50" charset="-128"/>
                        </a:rPr>
                        <a:t>17</a:t>
                      </a:r>
                      <a:r>
                        <a:rPr kumimoji="1" lang="ja-JP" altLang="en-US" sz="1400" b="0" dirty="0" smtClean="0">
                          <a:latin typeface="メイリオ" pitchFamily="50" charset="-128"/>
                          <a:ea typeface="メイリオ" pitchFamily="50" charset="-128"/>
                          <a:cs typeface="メイリオ" pitchFamily="50" charset="-128"/>
                        </a:rPr>
                        <a:t>時までの連絡先（所属大学に連絡）</a:t>
                      </a:r>
                      <a:endParaRPr kumimoji="1" lang="ja-JP" altLang="en-US" sz="1400" b="0" dirty="0">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2929"/>
                    </a:solidFill>
                  </a:tcPr>
                </a:tc>
                <a:tc hMerge="1">
                  <a:txBody>
                    <a:bodyPr/>
                    <a:lstStyle/>
                    <a:p>
                      <a:endParaRPr kumimoji="1" lang="ja-JP" altLang="en-US"/>
                    </a:p>
                  </a:txBody>
                  <a:tcPr/>
                </a:tc>
              </a:tr>
              <a:tr h="658767">
                <a:tc>
                  <a:txBody>
                    <a:bodyPr/>
                    <a:lstStyle/>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岐阜大学</a:t>
                      </a: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地域協学センター</a:t>
                      </a:r>
                      <a:endParaRPr kumimoji="1" lang="ja-JP" altLang="en-US" sz="1300" b="0" dirty="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95564" rtl="0" eaLnBrk="1" fontAlgn="auto" latinLnBrk="0" hangingPunct="1">
                        <a:lnSpc>
                          <a:spcPct val="100000"/>
                        </a:lnSpc>
                        <a:spcBef>
                          <a:spcPts val="0"/>
                        </a:spcBef>
                        <a:spcAft>
                          <a:spcPts val="0"/>
                        </a:spcAft>
                        <a:buClrTx/>
                        <a:buSzTx/>
                        <a:buFontTx/>
                        <a:buNone/>
                        <a:tabLst/>
                        <a:defRPr/>
                      </a:pPr>
                      <a:r>
                        <a:rPr kumimoji="1" lang="en-US" altLang="ja-JP" sz="1300" b="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058</a:t>
                      </a:r>
                      <a:r>
                        <a:rPr kumimoji="1" lang="ja-JP" altLang="en-US" sz="1300" b="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a:t>
                      </a:r>
                      <a:r>
                        <a:rPr kumimoji="1" lang="en-US" altLang="ja-JP" sz="1300" b="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293-3168</a:t>
                      </a: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658767">
                <a:tc>
                  <a:txBody>
                    <a:bodyPr/>
                    <a:lstStyle/>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中部大学</a:t>
                      </a:r>
                      <a: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t/>
                      </a:r>
                      <a:b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br>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地域連携教育研究推進部</a:t>
                      </a: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3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0568</a:t>
                      </a:r>
                      <a:r>
                        <a:rPr kumimoji="1" lang="ja-JP" altLang="en-US" sz="13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a:t>
                      </a:r>
                      <a:r>
                        <a:rPr kumimoji="1" lang="en-US" altLang="ja-JP" sz="13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51</a:t>
                      </a:r>
                      <a:r>
                        <a:rPr kumimoji="1" lang="ja-JP" altLang="en-US" sz="13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a:t>
                      </a:r>
                      <a:r>
                        <a:rPr kumimoji="1" lang="en-US" altLang="ja-JP" sz="13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1763</a:t>
                      </a:r>
                      <a:endParaRPr kumimoji="1" lang="ja-JP" altLang="en-US" sz="13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665169">
                <a:tc>
                  <a:txBody>
                    <a:bodyPr/>
                    <a:lstStyle/>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中部学院大学</a:t>
                      </a: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　地域連携推進センター</a:t>
                      </a:r>
                      <a:endParaRPr kumimoji="1" lang="ja-JP" altLang="en-US" sz="1300" b="0" dirty="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t>0575</a:t>
                      </a:r>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a:t>
                      </a:r>
                      <a: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t>24</a:t>
                      </a:r>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a:t>
                      </a:r>
                      <a: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t>2238</a:t>
                      </a: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665169">
                <a:tc>
                  <a:txBody>
                    <a:bodyPr/>
                    <a:lstStyle/>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日本福祉大学</a:t>
                      </a: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p>
                      <a:pPr algn="l"/>
                      <a:r>
                        <a:rPr kumimoji="1" lang="ja-JP" altLang="en-US" sz="1300" b="0" spc="0" baseline="0" dirty="0" smtClean="0">
                          <a:solidFill>
                            <a:schemeClr val="bg1">
                              <a:lumMod val="50000"/>
                            </a:schemeClr>
                          </a:solidFill>
                          <a:latin typeface="メイリオ" pitchFamily="50" charset="-128"/>
                          <a:ea typeface="メイリオ" pitchFamily="50" charset="-128"/>
                          <a:cs typeface="メイリオ" pitchFamily="50" charset="-128"/>
                        </a:rPr>
                        <a:t>全学教育センター（教育開発課）</a:t>
                      </a:r>
                      <a:endParaRPr kumimoji="1" lang="ja-JP" altLang="en-US" sz="1300" b="0" spc="0" baseline="0" dirty="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300" dirty="0" smtClean="0">
                          <a:solidFill>
                            <a:schemeClr val="bg1">
                              <a:lumMod val="50000"/>
                            </a:schemeClr>
                          </a:solidFill>
                          <a:latin typeface="メイリオ" panose="020B0604030504040204" pitchFamily="50" charset="-128"/>
                          <a:ea typeface="メイリオ" panose="020B0604030504040204" pitchFamily="50" charset="-128"/>
                        </a:rPr>
                        <a:t>0569</a:t>
                      </a:r>
                      <a:r>
                        <a:rPr kumimoji="1" lang="ja-JP" altLang="en-US" sz="1300" dirty="0" smtClean="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300" dirty="0" smtClean="0">
                          <a:solidFill>
                            <a:schemeClr val="bg1">
                              <a:lumMod val="50000"/>
                            </a:schemeClr>
                          </a:solidFill>
                          <a:latin typeface="メイリオ" panose="020B0604030504040204" pitchFamily="50" charset="-128"/>
                          <a:ea typeface="メイリオ" panose="020B0604030504040204" pitchFamily="50" charset="-128"/>
                        </a:rPr>
                        <a:t>87</a:t>
                      </a:r>
                      <a:r>
                        <a:rPr kumimoji="1" lang="ja-JP" altLang="en-US" sz="1300" dirty="0" smtClean="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300" dirty="0" smtClean="0">
                          <a:solidFill>
                            <a:schemeClr val="bg1">
                              <a:lumMod val="50000"/>
                            </a:schemeClr>
                          </a:solidFill>
                          <a:latin typeface="メイリオ" panose="020B0604030504040204" pitchFamily="50" charset="-128"/>
                          <a:ea typeface="メイリオ" panose="020B0604030504040204" pitchFamily="50" charset="-128"/>
                        </a:rPr>
                        <a:t>2214</a:t>
                      </a:r>
                      <a:endParaRPr kumimoji="1" lang="ja-JP" altLang="en-US" sz="13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658767">
                <a:tc>
                  <a:txBody>
                    <a:bodyPr/>
                    <a:lstStyle/>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名古屋学院大学</a:t>
                      </a: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　社会連携センター</a:t>
                      </a:r>
                      <a:endParaRPr kumimoji="1" lang="ja-JP" altLang="en-US" sz="1300" b="0" dirty="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t>052</a:t>
                      </a:r>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a:t>
                      </a:r>
                      <a: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t>678</a:t>
                      </a:r>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a:t>
                      </a:r>
                      <a:r>
                        <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rPr>
                        <a:t>4085</a:t>
                      </a:r>
                      <a:endParaRPr kumimoji="1" lang="ja-JP" altLang="en-US" sz="1300" b="0" dirty="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661359">
                <a:tc gridSpan="2">
                  <a:txBody>
                    <a:bodyPr/>
                    <a:lstStyle/>
                    <a:p>
                      <a:pPr algn="ctr"/>
                      <a:r>
                        <a:rPr kumimoji="1" lang="ja-JP" altLang="en-US" sz="1400" b="0" dirty="0" smtClean="0">
                          <a:solidFill>
                            <a:schemeClr val="bg1"/>
                          </a:solidFill>
                          <a:latin typeface="メイリオ" pitchFamily="50" charset="-128"/>
                          <a:ea typeface="メイリオ" pitchFamily="50" charset="-128"/>
                          <a:cs typeface="メイリオ" pitchFamily="50" charset="-128"/>
                        </a:rPr>
                        <a:t>当日以降の連絡先（参加コース担当者に連絡）</a:t>
                      </a:r>
                      <a:endParaRPr kumimoji="1" lang="en-US" altLang="ja-JP" sz="1400" b="0" dirty="0" smtClean="0">
                        <a:solidFill>
                          <a:schemeClr val="bg1"/>
                        </a:solidFill>
                        <a:latin typeface="メイリオ" pitchFamily="50" charset="-128"/>
                        <a:ea typeface="メイリオ" pitchFamily="50" charset="-128"/>
                        <a:cs typeface="メイリオ" pitchFamily="50" charset="-128"/>
                      </a:endParaRPr>
                    </a:p>
                    <a:p>
                      <a:pPr algn="ctr"/>
                      <a:r>
                        <a:rPr kumimoji="1" lang="en-US" altLang="ja-JP" sz="1400" b="0" dirty="0" smtClean="0">
                          <a:solidFill>
                            <a:schemeClr val="bg1"/>
                          </a:solidFill>
                          <a:latin typeface="メイリオ" pitchFamily="50" charset="-128"/>
                          <a:ea typeface="メイリオ" pitchFamily="50" charset="-128"/>
                          <a:cs typeface="メイリオ" pitchFamily="50" charset="-128"/>
                        </a:rPr>
                        <a:t>※</a:t>
                      </a:r>
                      <a:r>
                        <a:rPr kumimoji="1" lang="ja-JP" altLang="en-US" sz="1400" b="0" dirty="0" smtClean="0">
                          <a:solidFill>
                            <a:schemeClr val="bg1"/>
                          </a:solidFill>
                          <a:latin typeface="メイリオ" pitchFamily="50" charset="-128"/>
                          <a:ea typeface="メイリオ" pitchFamily="50" charset="-128"/>
                          <a:cs typeface="メイリオ" pitchFamily="50" charset="-128"/>
                        </a:rPr>
                        <a:t>連絡先は、学校からの事前案内より転記すること</a:t>
                      </a:r>
                      <a:endParaRPr kumimoji="1" lang="ja-JP" altLang="en-US" sz="1400" b="0" dirty="0">
                        <a:solidFill>
                          <a:schemeClr val="bg1"/>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0000"/>
                    </a:solidFill>
                  </a:tcPr>
                </a:tc>
                <a:tc hMerge="1">
                  <a:txBody>
                    <a:bodyPr/>
                    <a:lstStyle/>
                    <a:p>
                      <a:endParaRPr kumimoji="1" lang="ja-JP" altLang="en-US"/>
                    </a:p>
                  </a:txBody>
                  <a:tcPr/>
                </a:tc>
              </a:tr>
              <a:tr h="800250">
                <a:tc>
                  <a:txBody>
                    <a:bodyPr/>
                    <a:lstStyle/>
                    <a:p>
                      <a:pPr marL="0" marR="0" indent="0" algn="l" defTabSz="646488"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担当者名：</a:t>
                      </a:r>
                      <a:endParaRPr kumimoji="1" lang="en-US" altLang="ja-JP" sz="1300" b="0" smtClean="0">
                        <a:solidFill>
                          <a:schemeClr val="bg1">
                            <a:lumMod val="50000"/>
                          </a:schemeClr>
                        </a:solidFill>
                        <a:latin typeface="メイリオ" pitchFamily="50" charset="-128"/>
                        <a:ea typeface="メイリオ" pitchFamily="50" charset="-128"/>
                        <a:cs typeface="メイリオ" pitchFamily="50" charset="-128"/>
                      </a:endParaRPr>
                    </a:p>
                    <a:p>
                      <a:pPr marL="0" marR="0" indent="0" algn="l" defTabSz="646488" rtl="0" eaLnBrk="1" fontAlgn="auto" latinLnBrk="0" hangingPunct="1">
                        <a:lnSpc>
                          <a:spcPct val="100000"/>
                        </a:lnSpc>
                        <a:spcBef>
                          <a:spcPts val="0"/>
                        </a:spcBef>
                        <a:spcAft>
                          <a:spcPts val="0"/>
                        </a:spcAft>
                        <a:buClrTx/>
                        <a:buSzTx/>
                        <a:buFontTx/>
                        <a:buNone/>
                        <a:tabLst/>
                        <a:defRPr/>
                      </a:pP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p>
                      <a:pPr marL="0" marR="0" indent="0" algn="l" defTabSz="646488" rtl="0" eaLnBrk="1" fontAlgn="auto" latinLnBrk="0" hangingPunct="1">
                        <a:lnSpc>
                          <a:spcPct val="100000"/>
                        </a:lnSpc>
                        <a:spcBef>
                          <a:spcPts val="0"/>
                        </a:spcBef>
                        <a:spcAft>
                          <a:spcPts val="0"/>
                        </a:spcAft>
                        <a:buClrTx/>
                        <a:buSzTx/>
                        <a:buFontTx/>
                        <a:buNone/>
                        <a:tabLst/>
                        <a:defRPr/>
                      </a:pP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1300" b="0" dirty="0" smtClean="0">
                          <a:solidFill>
                            <a:schemeClr val="bg1">
                              <a:lumMod val="50000"/>
                            </a:schemeClr>
                          </a:solidFill>
                          <a:latin typeface="メイリオ" pitchFamily="50" charset="-128"/>
                          <a:ea typeface="メイリオ" pitchFamily="50" charset="-128"/>
                          <a:cs typeface="メイリオ" pitchFamily="50" charset="-128"/>
                        </a:rPr>
                        <a:t>連絡先：</a:t>
                      </a:r>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p>
                      <a:pPr algn="l"/>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p>
                      <a:pPr algn="l"/>
                      <a:endParaRPr kumimoji="1" lang="en-US" altLang="ja-JP" sz="1300" b="0" dirty="0" smtClean="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727045">
                <a:tc>
                  <a:txBody>
                    <a:bodyPr/>
                    <a:lstStyle/>
                    <a:p>
                      <a:pPr algn="l"/>
                      <a:r>
                        <a:rPr kumimoji="1" lang="ja-JP" altLang="en-US" sz="1200" b="0" dirty="0" smtClean="0">
                          <a:solidFill>
                            <a:schemeClr val="bg1">
                              <a:lumMod val="50000"/>
                            </a:schemeClr>
                          </a:solidFill>
                          <a:latin typeface="メイリオ" pitchFamily="50" charset="-128"/>
                          <a:ea typeface="メイリオ" pitchFamily="50" charset="-128"/>
                          <a:cs typeface="メイリオ" pitchFamily="50" charset="-128"/>
                        </a:rPr>
                        <a:t>宿泊先：初日</a:t>
                      </a:r>
                      <a:r>
                        <a:rPr kumimoji="1" lang="en-US" altLang="ja-JP" sz="1200" b="0" dirty="0" smtClean="0">
                          <a:solidFill>
                            <a:schemeClr val="bg1">
                              <a:lumMod val="50000"/>
                            </a:schemeClr>
                          </a:solidFill>
                          <a:latin typeface="メイリオ" pitchFamily="50" charset="-128"/>
                          <a:ea typeface="メイリオ" pitchFamily="50" charset="-128"/>
                          <a:cs typeface="メイリオ" pitchFamily="50" charset="-128"/>
                        </a:rPr>
                        <a:t>15</a:t>
                      </a:r>
                      <a:r>
                        <a:rPr kumimoji="1" lang="ja-JP" altLang="en-US" sz="1200" b="0" dirty="0" smtClean="0">
                          <a:solidFill>
                            <a:schemeClr val="bg1">
                              <a:lumMod val="50000"/>
                            </a:schemeClr>
                          </a:solidFill>
                          <a:latin typeface="メイリオ" pitchFamily="50" charset="-128"/>
                          <a:ea typeface="メイリオ" pitchFamily="50" charset="-128"/>
                          <a:cs typeface="メイリオ" pitchFamily="50" charset="-128"/>
                        </a:rPr>
                        <a:t>時以降連絡可</a:t>
                      </a:r>
                      <a:endParaRPr kumimoji="1" lang="en-US" altLang="ja-JP" sz="1200" b="0" dirty="0" smtClean="0">
                        <a:solidFill>
                          <a:schemeClr val="bg1">
                            <a:lumMod val="50000"/>
                          </a:schemeClr>
                        </a:solidFill>
                        <a:latin typeface="メイリオ" pitchFamily="50" charset="-128"/>
                        <a:ea typeface="メイリオ" pitchFamily="50" charset="-128"/>
                        <a:cs typeface="メイリオ" pitchFamily="50" charset="-128"/>
                      </a:endParaRPr>
                    </a:p>
                    <a:p>
                      <a:pPr algn="l"/>
                      <a:r>
                        <a:rPr kumimoji="1" lang="ja-JP" altLang="en-US" sz="1200" b="0" dirty="0" smtClean="0">
                          <a:solidFill>
                            <a:schemeClr val="bg1">
                              <a:lumMod val="50000"/>
                            </a:schemeClr>
                          </a:solidFill>
                          <a:latin typeface="メイリオ" pitchFamily="50" charset="-128"/>
                          <a:ea typeface="メイリオ" pitchFamily="50" charset="-128"/>
                          <a:cs typeface="メイリオ" pitchFamily="50" charset="-128"/>
                        </a:rPr>
                        <a:t>中部大学恵那研修センター</a:t>
                      </a:r>
                      <a:endParaRPr kumimoji="1" lang="en-US" altLang="ja-JP" sz="1200" b="0" dirty="0" smtClean="0">
                        <a:solidFill>
                          <a:schemeClr val="bg1">
                            <a:lumMod val="50000"/>
                          </a:schemeClr>
                        </a:solidFill>
                        <a:latin typeface="メイリオ" pitchFamily="50" charset="-128"/>
                        <a:ea typeface="メイリオ" pitchFamily="50" charset="-128"/>
                        <a:cs typeface="メイリオ" pitchFamily="50" charset="-128"/>
                      </a:endParaRP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646488" rtl="0" eaLnBrk="1" fontAlgn="auto" latinLnBrk="0" hangingPunct="1">
                        <a:lnSpc>
                          <a:spcPct val="100000"/>
                        </a:lnSpc>
                        <a:spcBef>
                          <a:spcPts val="0"/>
                        </a:spcBef>
                        <a:spcAft>
                          <a:spcPts val="0"/>
                        </a:spcAft>
                        <a:buClrTx/>
                        <a:buSzTx/>
                        <a:buFontTx/>
                        <a:buNone/>
                        <a:tabLst/>
                        <a:defRPr/>
                      </a:pPr>
                      <a:r>
                        <a:rPr kumimoji="1" lang="en-US" altLang="ja-JP" sz="14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090</a:t>
                      </a:r>
                      <a:r>
                        <a:rPr kumimoji="1" lang="ja-JP" altLang="en-US" sz="14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a:t>
                      </a:r>
                      <a:r>
                        <a:rPr kumimoji="1" lang="en-US" altLang="ja-JP" sz="14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1289</a:t>
                      </a:r>
                      <a:r>
                        <a:rPr kumimoji="1" lang="ja-JP" altLang="en-US" sz="14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a:t>
                      </a:r>
                      <a:r>
                        <a:rPr kumimoji="1" lang="en-US" altLang="ja-JP" sz="1400" b="0" i="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rPr>
                        <a:t>9755</a:t>
                      </a:r>
                    </a:p>
                  </a:txBody>
                  <a:tcPr marL="109484" marR="109484" marT="54742" marB="5474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pSp>
        <p:nvGrpSpPr>
          <p:cNvPr id="8" name="グループ化 7"/>
          <p:cNvGrpSpPr/>
          <p:nvPr/>
        </p:nvGrpSpPr>
        <p:grpSpPr>
          <a:xfrm>
            <a:off x="1451496" y="223039"/>
            <a:ext cx="2094147" cy="445231"/>
            <a:chOff x="-10056" y="319285"/>
            <a:chExt cx="1727200" cy="360412"/>
          </a:xfrm>
        </p:grpSpPr>
        <p:sp>
          <p:nvSpPr>
            <p:cNvPr id="9" name="フリーフォーム 8"/>
            <p:cNvSpPr>
              <a:spLocks/>
            </p:cNvSpPr>
            <p:nvPr/>
          </p:nvSpPr>
          <p:spPr bwMode="auto">
            <a:xfrm>
              <a:off x="-10056" y="319285"/>
              <a:ext cx="1727200" cy="360412"/>
            </a:xfrm>
            <a:custGeom>
              <a:avLst/>
              <a:gdLst>
                <a:gd name="connsiteX0" fmla="*/ 1727200 w 1727200"/>
                <a:gd name="connsiteY0" fmla="*/ 0 h 360412"/>
                <a:gd name="connsiteX1" fmla="*/ 1663887 w 1727200"/>
                <a:gd name="connsiteY1" fmla="*/ 13745 h 360412"/>
                <a:gd name="connsiteX2" fmla="*/ 1697978 w 1727200"/>
                <a:gd name="connsiteY2" fmla="*/ 27489 h 360412"/>
                <a:gd name="connsiteX3" fmla="*/ 1659016 w 1727200"/>
                <a:gd name="connsiteY3" fmla="*/ 44288 h 360412"/>
                <a:gd name="connsiteX4" fmla="*/ 1688238 w 1727200"/>
                <a:gd name="connsiteY4" fmla="*/ 65668 h 360412"/>
                <a:gd name="connsiteX5" fmla="*/ 1668757 w 1727200"/>
                <a:gd name="connsiteY5" fmla="*/ 85522 h 360412"/>
                <a:gd name="connsiteX6" fmla="*/ 1676062 w 1727200"/>
                <a:gd name="connsiteY6" fmla="*/ 105375 h 360412"/>
                <a:gd name="connsiteX7" fmla="*/ 1651711 w 1727200"/>
                <a:gd name="connsiteY7" fmla="*/ 129809 h 360412"/>
                <a:gd name="connsiteX8" fmla="*/ 1715024 w 1727200"/>
                <a:gd name="connsiteY8" fmla="*/ 142027 h 360412"/>
                <a:gd name="connsiteX9" fmla="*/ 1656581 w 1727200"/>
                <a:gd name="connsiteY9" fmla="*/ 166461 h 360412"/>
                <a:gd name="connsiteX10" fmla="*/ 1702849 w 1727200"/>
                <a:gd name="connsiteY10" fmla="*/ 186315 h 360412"/>
                <a:gd name="connsiteX11" fmla="*/ 1690673 w 1727200"/>
                <a:gd name="connsiteY11" fmla="*/ 204641 h 360412"/>
                <a:gd name="connsiteX12" fmla="*/ 1690673 w 1727200"/>
                <a:gd name="connsiteY12" fmla="*/ 224494 h 360412"/>
                <a:gd name="connsiteX13" fmla="*/ 1683368 w 1727200"/>
                <a:gd name="connsiteY13" fmla="*/ 245874 h 360412"/>
                <a:gd name="connsiteX14" fmla="*/ 1717460 w 1727200"/>
                <a:gd name="connsiteY14" fmla="*/ 262673 h 360412"/>
                <a:gd name="connsiteX15" fmla="*/ 1705284 w 1727200"/>
                <a:gd name="connsiteY15" fmla="*/ 284054 h 360412"/>
                <a:gd name="connsiteX16" fmla="*/ 1712589 w 1727200"/>
                <a:gd name="connsiteY16" fmla="*/ 305434 h 360412"/>
                <a:gd name="connsiteX17" fmla="*/ 1659016 w 1727200"/>
                <a:gd name="connsiteY17" fmla="*/ 323760 h 360412"/>
                <a:gd name="connsiteX18" fmla="*/ 1717460 w 1727200"/>
                <a:gd name="connsiteY18" fmla="*/ 345140 h 360412"/>
                <a:gd name="connsiteX19" fmla="*/ 1612749 w 1727200"/>
                <a:gd name="connsiteY19" fmla="*/ 360412 h 360412"/>
                <a:gd name="connsiteX20" fmla="*/ 0 w 1727200"/>
                <a:gd name="connsiteY20" fmla="*/ 360412 h 360412"/>
                <a:gd name="connsiteX21" fmla="*/ 0 w 1727200"/>
                <a:gd name="connsiteY21" fmla="*/ 1527 h 360412"/>
                <a:gd name="connsiteX22" fmla="*/ 1612749 w 1727200"/>
                <a:gd name="connsiteY22" fmla="*/ 1527 h 3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200" h="360412">
                  <a:moveTo>
                    <a:pt x="1727200" y="0"/>
                  </a:moveTo>
                  <a:lnTo>
                    <a:pt x="1663887" y="13745"/>
                  </a:lnTo>
                  <a:lnTo>
                    <a:pt x="1697978" y="27489"/>
                  </a:lnTo>
                  <a:lnTo>
                    <a:pt x="1659016" y="44288"/>
                  </a:lnTo>
                  <a:lnTo>
                    <a:pt x="1688238" y="65668"/>
                  </a:lnTo>
                  <a:lnTo>
                    <a:pt x="1668757" y="85522"/>
                  </a:lnTo>
                  <a:lnTo>
                    <a:pt x="1676062" y="105375"/>
                  </a:lnTo>
                  <a:lnTo>
                    <a:pt x="1651711" y="129809"/>
                  </a:lnTo>
                  <a:lnTo>
                    <a:pt x="1715024" y="142027"/>
                  </a:lnTo>
                  <a:lnTo>
                    <a:pt x="1656581" y="166461"/>
                  </a:lnTo>
                  <a:lnTo>
                    <a:pt x="1702849" y="186315"/>
                  </a:lnTo>
                  <a:lnTo>
                    <a:pt x="1690673" y="204641"/>
                  </a:lnTo>
                  <a:lnTo>
                    <a:pt x="1690673" y="224494"/>
                  </a:lnTo>
                  <a:lnTo>
                    <a:pt x="1683368" y="245874"/>
                  </a:lnTo>
                  <a:lnTo>
                    <a:pt x="1717460" y="262673"/>
                  </a:lnTo>
                  <a:lnTo>
                    <a:pt x="1705284" y="284054"/>
                  </a:lnTo>
                  <a:lnTo>
                    <a:pt x="1712589" y="305434"/>
                  </a:lnTo>
                  <a:lnTo>
                    <a:pt x="1659016" y="323760"/>
                  </a:lnTo>
                  <a:lnTo>
                    <a:pt x="1717460" y="345140"/>
                  </a:lnTo>
                  <a:lnTo>
                    <a:pt x="1612749" y="360412"/>
                  </a:lnTo>
                  <a:lnTo>
                    <a:pt x="0" y="360412"/>
                  </a:lnTo>
                  <a:lnTo>
                    <a:pt x="0" y="1527"/>
                  </a:lnTo>
                  <a:lnTo>
                    <a:pt x="1612749" y="1527"/>
                  </a:lnTo>
                  <a:close/>
                </a:path>
              </a:pathLst>
            </a:custGeom>
            <a:solidFill>
              <a:srgbClr val="FF2929"/>
            </a:solidFill>
            <a:ln>
              <a:noFill/>
            </a:ln>
          </p:spPr>
          <p:txBody>
            <a:bodyPr vert="horz" wrap="square" lIns="109484" tIns="54742" rIns="109484" bIns="54742" numCol="1" anchor="t" anchorCtr="0" compatLnSpc="1">
              <a:prstTxWarp prst="textNoShape">
                <a:avLst/>
              </a:prstTxWarp>
              <a:noAutofit/>
            </a:bodyPr>
            <a:lstStyle/>
            <a:p>
              <a:endParaRPr lang="ja-JP" altLang="en-US" sz="2645">
                <a:solidFill>
                  <a:prstClr val="black"/>
                </a:solidFill>
              </a:endParaRPr>
            </a:p>
          </p:txBody>
        </p:sp>
        <p:sp>
          <p:nvSpPr>
            <p:cNvPr id="10" name="テキスト ボックス 9"/>
            <p:cNvSpPr txBox="1"/>
            <p:nvPr/>
          </p:nvSpPr>
          <p:spPr>
            <a:xfrm>
              <a:off x="588084" y="377298"/>
              <a:ext cx="616124" cy="261820"/>
            </a:xfrm>
            <a:prstGeom prst="rect">
              <a:avLst/>
            </a:prstGeom>
            <a:noFill/>
          </p:spPr>
          <p:txBody>
            <a:bodyPr wrap="none" rtlCol="0">
              <a:spAutoFit/>
            </a:bodyPr>
            <a:lstStyle/>
            <a:p>
              <a:pPr algn="ctr"/>
              <a:r>
                <a:rPr lang="ja-JP" altLang="en-US" sz="1437" dirty="0">
                  <a:solidFill>
                    <a:prstClr val="white"/>
                  </a:solidFill>
                  <a:latin typeface="メイリオ" panose="020B0604030504040204" pitchFamily="50" charset="-128"/>
                  <a:ea typeface="メイリオ" panose="020B0604030504040204" pitchFamily="50" charset="-128"/>
                </a:rPr>
                <a:t>目　的</a:t>
              </a:r>
            </a:p>
          </p:txBody>
        </p:sp>
      </p:grpSp>
    </p:spTree>
    <p:extLst>
      <p:ext uri="{BB962C8B-B14F-4D97-AF65-F5344CB8AC3E}">
        <p14:creationId xmlns:p14="http://schemas.microsoft.com/office/powerpoint/2010/main" val="201641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flipH="1">
            <a:off x="587641" y="212124"/>
            <a:ext cx="2068024" cy="431532"/>
            <a:chOff x="32545" y="54840"/>
            <a:chExt cx="1727200" cy="360412"/>
          </a:xfrm>
        </p:grpSpPr>
        <p:sp>
          <p:nvSpPr>
            <p:cNvPr id="3" name="フリーフォーム 2"/>
            <p:cNvSpPr>
              <a:spLocks/>
            </p:cNvSpPr>
            <p:nvPr/>
          </p:nvSpPr>
          <p:spPr bwMode="auto">
            <a:xfrm flipH="1">
              <a:off x="32545" y="54840"/>
              <a:ext cx="1727200" cy="360412"/>
            </a:xfrm>
            <a:custGeom>
              <a:avLst/>
              <a:gdLst>
                <a:gd name="connsiteX0" fmla="*/ 1727200 w 1727200"/>
                <a:gd name="connsiteY0" fmla="*/ 0 h 360412"/>
                <a:gd name="connsiteX1" fmla="*/ 1663887 w 1727200"/>
                <a:gd name="connsiteY1" fmla="*/ 13745 h 360412"/>
                <a:gd name="connsiteX2" fmla="*/ 1697978 w 1727200"/>
                <a:gd name="connsiteY2" fmla="*/ 27489 h 360412"/>
                <a:gd name="connsiteX3" fmla="*/ 1659016 w 1727200"/>
                <a:gd name="connsiteY3" fmla="*/ 44288 h 360412"/>
                <a:gd name="connsiteX4" fmla="*/ 1688238 w 1727200"/>
                <a:gd name="connsiteY4" fmla="*/ 65668 h 360412"/>
                <a:gd name="connsiteX5" fmla="*/ 1668757 w 1727200"/>
                <a:gd name="connsiteY5" fmla="*/ 85522 h 360412"/>
                <a:gd name="connsiteX6" fmla="*/ 1676062 w 1727200"/>
                <a:gd name="connsiteY6" fmla="*/ 105375 h 360412"/>
                <a:gd name="connsiteX7" fmla="*/ 1651711 w 1727200"/>
                <a:gd name="connsiteY7" fmla="*/ 129809 h 360412"/>
                <a:gd name="connsiteX8" fmla="*/ 1715024 w 1727200"/>
                <a:gd name="connsiteY8" fmla="*/ 142027 h 360412"/>
                <a:gd name="connsiteX9" fmla="*/ 1656581 w 1727200"/>
                <a:gd name="connsiteY9" fmla="*/ 166461 h 360412"/>
                <a:gd name="connsiteX10" fmla="*/ 1702849 w 1727200"/>
                <a:gd name="connsiteY10" fmla="*/ 186315 h 360412"/>
                <a:gd name="connsiteX11" fmla="*/ 1690673 w 1727200"/>
                <a:gd name="connsiteY11" fmla="*/ 204641 h 360412"/>
                <a:gd name="connsiteX12" fmla="*/ 1690673 w 1727200"/>
                <a:gd name="connsiteY12" fmla="*/ 224494 h 360412"/>
                <a:gd name="connsiteX13" fmla="*/ 1683368 w 1727200"/>
                <a:gd name="connsiteY13" fmla="*/ 245874 h 360412"/>
                <a:gd name="connsiteX14" fmla="*/ 1717460 w 1727200"/>
                <a:gd name="connsiteY14" fmla="*/ 262673 h 360412"/>
                <a:gd name="connsiteX15" fmla="*/ 1705284 w 1727200"/>
                <a:gd name="connsiteY15" fmla="*/ 284054 h 360412"/>
                <a:gd name="connsiteX16" fmla="*/ 1712589 w 1727200"/>
                <a:gd name="connsiteY16" fmla="*/ 305434 h 360412"/>
                <a:gd name="connsiteX17" fmla="*/ 1659016 w 1727200"/>
                <a:gd name="connsiteY17" fmla="*/ 323760 h 360412"/>
                <a:gd name="connsiteX18" fmla="*/ 1717460 w 1727200"/>
                <a:gd name="connsiteY18" fmla="*/ 345140 h 360412"/>
                <a:gd name="connsiteX19" fmla="*/ 1612749 w 1727200"/>
                <a:gd name="connsiteY19" fmla="*/ 360412 h 360412"/>
                <a:gd name="connsiteX20" fmla="*/ 0 w 1727200"/>
                <a:gd name="connsiteY20" fmla="*/ 360412 h 360412"/>
                <a:gd name="connsiteX21" fmla="*/ 0 w 1727200"/>
                <a:gd name="connsiteY21" fmla="*/ 1527 h 360412"/>
                <a:gd name="connsiteX22" fmla="*/ 1612749 w 1727200"/>
                <a:gd name="connsiteY22" fmla="*/ 1527 h 3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200" h="360412">
                  <a:moveTo>
                    <a:pt x="1727200" y="0"/>
                  </a:moveTo>
                  <a:lnTo>
                    <a:pt x="1663887" y="13745"/>
                  </a:lnTo>
                  <a:lnTo>
                    <a:pt x="1697978" y="27489"/>
                  </a:lnTo>
                  <a:lnTo>
                    <a:pt x="1659016" y="44288"/>
                  </a:lnTo>
                  <a:lnTo>
                    <a:pt x="1688238" y="65668"/>
                  </a:lnTo>
                  <a:lnTo>
                    <a:pt x="1668757" y="85522"/>
                  </a:lnTo>
                  <a:lnTo>
                    <a:pt x="1676062" y="105375"/>
                  </a:lnTo>
                  <a:lnTo>
                    <a:pt x="1651711" y="129809"/>
                  </a:lnTo>
                  <a:lnTo>
                    <a:pt x="1715024" y="142027"/>
                  </a:lnTo>
                  <a:lnTo>
                    <a:pt x="1656581" y="166461"/>
                  </a:lnTo>
                  <a:lnTo>
                    <a:pt x="1702849" y="186315"/>
                  </a:lnTo>
                  <a:lnTo>
                    <a:pt x="1690673" y="204641"/>
                  </a:lnTo>
                  <a:lnTo>
                    <a:pt x="1690673" y="224494"/>
                  </a:lnTo>
                  <a:lnTo>
                    <a:pt x="1683368" y="245874"/>
                  </a:lnTo>
                  <a:lnTo>
                    <a:pt x="1717460" y="262673"/>
                  </a:lnTo>
                  <a:lnTo>
                    <a:pt x="1705284" y="284054"/>
                  </a:lnTo>
                  <a:lnTo>
                    <a:pt x="1712589" y="305434"/>
                  </a:lnTo>
                  <a:lnTo>
                    <a:pt x="1659016" y="323760"/>
                  </a:lnTo>
                  <a:lnTo>
                    <a:pt x="1717460" y="345140"/>
                  </a:lnTo>
                  <a:lnTo>
                    <a:pt x="1612749" y="360412"/>
                  </a:lnTo>
                  <a:lnTo>
                    <a:pt x="0" y="360412"/>
                  </a:lnTo>
                  <a:lnTo>
                    <a:pt x="0" y="1527"/>
                  </a:lnTo>
                  <a:lnTo>
                    <a:pt x="1612749" y="1527"/>
                  </a:lnTo>
                  <a:close/>
                </a:path>
              </a:pathLst>
            </a:custGeom>
            <a:solidFill>
              <a:srgbClr val="5877BA"/>
            </a:solidFill>
            <a:ln>
              <a:noFill/>
            </a:ln>
          </p:spPr>
          <p:txBody>
            <a:bodyPr vert="horz" wrap="square" lIns="109484" tIns="54742" rIns="109484" bIns="54742" numCol="1" anchor="t" anchorCtr="0" compatLnSpc="1">
              <a:prstTxWarp prst="textNoShape">
                <a:avLst/>
              </a:prstTxWarp>
              <a:noAutofit/>
            </a:bodyPr>
            <a:lstStyle/>
            <a:p>
              <a:endParaRPr lang="ja-JP" altLang="en-US" sz="2645">
                <a:solidFill>
                  <a:prstClr val="black"/>
                </a:solidFill>
              </a:endParaRPr>
            </a:p>
          </p:txBody>
        </p:sp>
        <p:sp>
          <p:nvSpPr>
            <p:cNvPr id="4" name="テキスト ボックス 3"/>
            <p:cNvSpPr txBox="1"/>
            <p:nvPr/>
          </p:nvSpPr>
          <p:spPr>
            <a:xfrm>
              <a:off x="297947" y="133335"/>
              <a:ext cx="1231980" cy="261820"/>
            </a:xfrm>
            <a:prstGeom prst="rect">
              <a:avLst/>
            </a:prstGeom>
            <a:noFill/>
          </p:spPr>
          <p:txBody>
            <a:bodyPr wrap="none" rtlCol="0">
              <a:spAutoFit/>
            </a:bodyPr>
            <a:lstStyle/>
            <a:p>
              <a:pPr algn="ctr"/>
              <a:r>
                <a:rPr lang="ja-JP" altLang="en-US" sz="1437" dirty="0">
                  <a:solidFill>
                    <a:prstClr val="white"/>
                  </a:solidFill>
                  <a:latin typeface="メイリオ" panose="020B0604030504040204" pitchFamily="50" charset="-128"/>
                  <a:ea typeface="メイリオ" panose="020B0604030504040204" pitchFamily="50" charset="-128"/>
                </a:rPr>
                <a:t>集合場所・時間</a:t>
              </a:r>
            </a:p>
          </p:txBody>
        </p:sp>
      </p:grpSp>
      <p:pic>
        <p:nvPicPr>
          <p:cNvPr id="5" name="図プレースホルダー 20"/>
          <p:cNvPicPr>
            <a:picLocks noChangeAspect="1"/>
          </p:cNvPicPr>
          <p:nvPr/>
        </p:nvPicPr>
        <p:blipFill>
          <a:blip r:embed="rId2">
            <a:extLst>
              <a:ext uri="{28A0092B-C50C-407E-A947-70E740481C1C}">
                <a14:useLocalDpi xmlns:a14="http://schemas.microsoft.com/office/drawing/2010/main" val="0"/>
              </a:ext>
            </a:extLst>
          </a:blip>
          <a:srcRect t="571" b="571"/>
          <a:stretch>
            <a:fillRect/>
          </a:stretch>
        </p:blipFill>
        <p:spPr>
          <a:xfrm>
            <a:off x="552015" y="3618424"/>
            <a:ext cx="2770532" cy="2033618"/>
          </a:xfrm>
          <a:prstGeom prst="rect">
            <a:avLst/>
          </a:prstGeom>
        </p:spPr>
      </p:pic>
      <p:sp>
        <p:nvSpPr>
          <p:cNvPr id="6" name="テキスト ボックス 5"/>
          <p:cNvSpPr txBox="1"/>
          <p:nvPr/>
        </p:nvSpPr>
        <p:spPr>
          <a:xfrm>
            <a:off x="568093" y="602317"/>
            <a:ext cx="6030107" cy="523220"/>
          </a:xfrm>
          <a:prstGeom prst="rect">
            <a:avLst/>
          </a:prstGeom>
          <a:noFill/>
        </p:spPr>
        <p:txBody>
          <a:bodyPr wrap="square"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事前に学校から通知した集合場所・時間に集合（時間厳守</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集合時の緊急連絡は、事前案内にて連絡した携帯番号へ</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587618"/>
              </p:ext>
            </p:extLst>
          </p:nvPr>
        </p:nvGraphicFramePr>
        <p:xfrm>
          <a:off x="518600" y="1162932"/>
          <a:ext cx="5941559" cy="2190089"/>
        </p:xfrm>
        <a:graphic>
          <a:graphicData uri="http://schemas.openxmlformats.org/drawingml/2006/table">
            <a:tbl>
              <a:tblPr firstRow="1" bandRow="1">
                <a:tableStyleId>{5C22544A-7EE6-4342-B048-85BDC9FD1C3A}</a:tableStyleId>
              </a:tblPr>
              <a:tblGrid>
                <a:gridCol w="1147097"/>
                <a:gridCol w="2356773"/>
                <a:gridCol w="2437689"/>
              </a:tblGrid>
              <a:tr h="352237">
                <a:tc>
                  <a:txBody>
                    <a:bodyPr/>
                    <a:lstStyle/>
                    <a:p>
                      <a:pPr algn="ctr"/>
                      <a:r>
                        <a:rPr kumimoji="1" lang="ja-JP" altLang="en-US" sz="1300" dirty="0" smtClean="0"/>
                        <a:t>ルート名</a:t>
                      </a:r>
                      <a:endParaRPr kumimoji="1" lang="ja-JP" altLang="en-US" sz="1300" dirty="0"/>
                    </a:p>
                  </a:txBody>
                  <a:tcPr marL="109484" marR="109484" marT="54742" marB="54742"/>
                </a:tc>
                <a:tc>
                  <a:txBody>
                    <a:bodyPr/>
                    <a:lstStyle/>
                    <a:p>
                      <a:pPr algn="ctr"/>
                      <a:r>
                        <a:rPr kumimoji="1" lang="en-US" altLang="ja-JP" sz="1300" dirty="0" smtClean="0"/>
                        <a:t>JR</a:t>
                      </a:r>
                      <a:r>
                        <a:rPr kumimoji="1" lang="ja-JP" altLang="en-US" sz="1300" dirty="0" smtClean="0"/>
                        <a:t>岐阜駅</a:t>
                      </a:r>
                      <a:endParaRPr kumimoji="1" lang="ja-JP" altLang="en-US" sz="1300" dirty="0"/>
                    </a:p>
                  </a:txBody>
                  <a:tcPr marL="109484" marR="109484" marT="54742" marB="54742"/>
                </a:tc>
                <a:tc>
                  <a:txBody>
                    <a:bodyPr/>
                    <a:lstStyle/>
                    <a:p>
                      <a:pPr algn="ctr"/>
                      <a:r>
                        <a:rPr kumimoji="1" lang="en-US" altLang="ja-JP" sz="1300" dirty="0" smtClean="0"/>
                        <a:t>JR</a:t>
                      </a:r>
                      <a:r>
                        <a:rPr kumimoji="1" lang="ja-JP" altLang="en-US" sz="1300" dirty="0" smtClean="0"/>
                        <a:t>金山駅</a:t>
                      </a:r>
                      <a:endParaRPr kumimoji="1" lang="ja-JP" altLang="en-US" sz="1300" dirty="0"/>
                    </a:p>
                  </a:txBody>
                  <a:tcPr marL="109484" marR="109484" marT="54742" marB="54742"/>
                </a:tc>
              </a:tr>
              <a:tr h="997934">
                <a:tc>
                  <a:txBody>
                    <a:bodyPr/>
                    <a:lstStyle/>
                    <a:p>
                      <a:pPr algn="ctr"/>
                      <a:r>
                        <a:rPr kumimoji="1" lang="en-US" altLang="ja-JP" sz="1300" dirty="0" smtClean="0"/>
                        <a:t>A.</a:t>
                      </a:r>
                      <a:r>
                        <a:rPr kumimoji="1" lang="ja-JP" altLang="en-US" sz="1300" dirty="0" smtClean="0"/>
                        <a:t>恵　那</a:t>
                      </a:r>
                      <a:endParaRPr kumimoji="1" lang="ja-JP" altLang="en-US" sz="1300" dirty="0"/>
                    </a:p>
                  </a:txBody>
                  <a:tcPr marL="109484" marR="109484" marT="54742" marB="54742" anchor="ctr"/>
                </a:tc>
                <a:tc>
                  <a:txBody>
                    <a:bodyPr/>
                    <a:lstStyle/>
                    <a:p>
                      <a:pPr algn="ctr"/>
                      <a:r>
                        <a:rPr kumimoji="1" lang="ja-JP" altLang="en-US" sz="1300" b="1" dirty="0" smtClean="0">
                          <a:latin typeface="メイリオ" panose="020B0604030504040204" pitchFamily="50" charset="-128"/>
                          <a:ea typeface="メイリオ" panose="020B0604030504040204" pitchFamily="50" charset="-128"/>
                        </a:rPr>
                        <a:t>９時００分</a:t>
                      </a:r>
                      <a:endParaRPr kumimoji="1" lang="ja-JP" altLang="en-US" sz="1300" b="1" dirty="0">
                        <a:latin typeface="メイリオ" panose="020B0604030504040204" pitchFamily="50" charset="-128"/>
                        <a:ea typeface="メイリオ" panose="020B0604030504040204" pitchFamily="50" charset="-128"/>
                      </a:endParaRPr>
                    </a:p>
                  </a:txBody>
                  <a:tcPr marL="109484" marR="109484" marT="54742" marB="54742"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日本福祉大学名古屋ｷｬﾝﾊﾟｽ</a:t>
                      </a:r>
                      <a:endParaRPr kumimoji="1" lang="en-US" altLang="ja-JP" sz="13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（鶴舞駅より徒歩</a:t>
                      </a:r>
                      <a:r>
                        <a:rPr kumimoji="1" lang="en-US" altLang="ja-JP"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分）</a:t>
                      </a:r>
                      <a:r>
                        <a:rPr kumimoji="1" lang="ja-JP" altLang="en-US" sz="13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８階</a:t>
                      </a:r>
                      <a:endParaRPr kumimoji="1" lang="en-US" altLang="ja-JP" sz="13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3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１０時００分</a:t>
                      </a:r>
                    </a:p>
                    <a:p>
                      <a:pPr marL="0" marR="0" lvl="0" indent="0" algn="ctr" defTabSz="646488"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メイリオ" panose="020B0604030504040204" pitchFamily="50" charset="-128"/>
                          <a:ea typeface="メイリオ" panose="020B0604030504040204" pitchFamily="50" charset="-128"/>
                        </a:rPr>
                        <a:t>（注）金山集合はありません</a:t>
                      </a:r>
                    </a:p>
                  </a:txBody>
                  <a:tcPr marL="109484" marR="109484" marT="54742" marB="54742" anchor="ctr">
                    <a:solidFill>
                      <a:schemeClr val="accent5">
                        <a:lumMod val="20000"/>
                        <a:lumOff val="80000"/>
                      </a:schemeClr>
                    </a:solidFill>
                  </a:tcPr>
                </a:tc>
              </a:tr>
              <a:tr h="418061">
                <a:tc>
                  <a:txBody>
                    <a:bodyPr/>
                    <a:lstStyle/>
                    <a:p>
                      <a:pPr algn="ctr"/>
                      <a:r>
                        <a:rPr kumimoji="1" lang="en-US" altLang="ja-JP" sz="1300" dirty="0" smtClean="0"/>
                        <a:t>B.</a:t>
                      </a:r>
                      <a:r>
                        <a:rPr kumimoji="1" lang="ja-JP" altLang="en-US" sz="1300" dirty="0" smtClean="0"/>
                        <a:t>多治見</a:t>
                      </a:r>
                      <a:endParaRPr kumimoji="1" lang="ja-JP" altLang="en-US" sz="1300" dirty="0"/>
                    </a:p>
                  </a:txBody>
                  <a:tcPr marL="109484" marR="109484" marT="54742" marB="54742" anchor="ctr">
                    <a:solidFill>
                      <a:srgbClr val="EAEFF7"/>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メイリオ" panose="020B0604030504040204" pitchFamily="50" charset="-128"/>
                          <a:ea typeface="メイリオ" panose="020B0604030504040204" pitchFamily="50" charset="-128"/>
                        </a:rPr>
                        <a:t>８時５０分</a:t>
                      </a:r>
                    </a:p>
                  </a:txBody>
                  <a:tcPr marL="109484" marR="109484" marT="54742" marB="54742" anchor="ctr">
                    <a:solidFill>
                      <a:srgbClr val="EAEFF7"/>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メイリオ" panose="020B0604030504040204" pitchFamily="50" charset="-128"/>
                          <a:ea typeface="メイリオ" panose="020B0604030504040204" pitchFamily="50" charset="-128"/>
                        </a:rPr>
                        <a:t>１０時００分</a:t>
                      </a:r>
                    </a:p>
                  </a:txBody>
                  <a:tcPr marL="109484" marR="109484" marT="54742" marB="54742" anchor="ctr">
                    <a:solidFill>
                      <a:srgbClr val="EAEFF7"/>
                    </a:solidFill>
                  </a:tcPr>
                </a:tc>
              </a:tr>
              <a:tr h="421857">
                <a:tc>
                  <a:txBody>
                    <a:bodyPr/>
                    <a:lstStyle/>
                    <a:p>
                      <a:pPr algn="ctr"/>
                      <a:r>
                        <a:rPr kumimoji="1" lang="en-US" altLang="ja-JP" sz="1300" dirty="0" smtClean="0"/>
                        <a:t>C.</a:t>
                      </a:r>
                      <a:r>
                        <a:rPr kumimoji="1" lang="ja-JP" altLang="en-US" sz="1300" dirty="0" smtClean="0"/>
                        <a:t>中津川</a:t>
                      </a:r>
                      <a:endParaRPr kumimoji="1" lang="ja-JP" altLang="en-US" sz="1300" dirty="0"/>
                    </a:p>
                  </a:txBody>
                  <a:tcPr marL="109484" marR="109484" marT="54742" marB="54742" anchor="ctr">
                    <a:solidFill>
                      <a:srgbClr val="D2DEEF"/>
                    </a:solidFill>
                  </a:tcPr>
                </a:tc>
                <a:tc>
                  <a:txBody>
                    <a:bodyPr/>
                    <a:lstStyle/>
                    <a:p>
                      <a:pPr algn="ctr"/>
                      <a:r>
                        <a:rPr kumimoji="1" lang="ja-JP" altLang="en-US" sz="1300" b="1" dirty="0" smtClean="0">
                          <a:latin typeface="メイリオ" panose="020B0604030504040204" pitchFamily="50" charset="-128"/>
                          <a:ea typeface="メイリオ" panose="020B0604030504040204" pitchFamily="50" charset="-128"/>
                        </a:rPr>
                        <a:t>８時２０分</a:t>
                      </a:r>
                    </a:p>
                  </a:txBody>
                  <a:tcPr marL="109484" marR="109484" marT="54742" marB="54742" anchor="ctr">
                    <a:solidFill>
                      <a:srgbClr val="D2DEEF"/>
                    </a:solidFill>
                  </a:tcPr>
                </a:tc>
                <a:tc>
                  <a:txBody>
                    <a:bodyPr/>
                    <a:lstStyle/>
                    <a:p>
                      <a:pPr algn="ctr"/>
                      <a:r>
                        <a:rPr kumimoji="1" lang="ja-JP" altLang="en-US" sz="1300" b="1" dirty="0" smtClean="0">
                          <a:latin typeface="メイリオ" panose="020B0604030504040204" pitchFamily="50" charset="-128"/>
                          <a:ea typeface="メイリオ" panose="020B0604030504040204" pitchFamily="50" charset="-128"/>
                        </a:rPr>
                        <a:t>　９時３０分</a:t>
                      </a:r>
                    </a:p>
                  </a:txBody>
                  <a:tcPr marL="109484" marR="109484" marT="54742" marB="54742" anchor="ctr">
                    <a:solidFill>
                      <a:srgbClr val="D2DEEF"/>
                    </a:solidFill>
                  </a:tcPr>
                </a:tc>
              </a:tr>
            </a:tbl>
          </a:graphicData>
        </a:graphic>
      </p:graphicFrame>
      <p:sp>
        <p:nvSpPr>
          <p:cNvPr id="8" name="テキスト ボックス 7"/>
          <p:cNvSpPr txBox="1"/>
          <p:nvPr/>
        </p:nvSpPr>
        <p:spPr>
          <a:xfrm>
            <a:off x="459225" y="5723539"/>
            <a:ext cx="3307860" cy="677108"/>
          </a:xfrm>
          <a:prstGeom prst="rect">
            <a:avLst/>
          </a:prstGeom>
          <a:noFill/>
        </p:spPr>
        <p:txBody>
          <a:bodyPr wrap="square" rtlCol="0">
            <a:spAutoFit/>
          </a:bodyPr>
          <a:lstStyle/>
          <a:p>
            <a:r>
              <a:rPr lang="en-US" altLang="ja-JP" sz="1400" dirty="0">
                <a:solidFill>
                  <a:prstClr val="black"/>
                </a:solidFill>
              </a:rPr>
              <a:t>【JR</a:t>
            </a:r>
            <a:r>
              <a:rPr lang="ja-JP" altLang="en-US" sz="1400" dirty="0">
                <a:solidFill>
                  <a:prstClr val="black"/>
                </a:solidFill>
              </a:rPr>
              <a:t>岐阜駅</a:t>
            </a:r>
            <a:r>
              <a:rPr lang="en-US" altLang="ja-JP" sz="1400" dirty="0">
                <a:solidFill>
                  <a:prstClr val="black"/>
                </a:solidFill>
              </a:rPr>
              <a:t>】</a:t>
            </a:r>
            <a:endParaRPr lang="en-US" altLang="ja-JP" sz="1676" dirty="0">
              <a:solidFill>
                <a:prstClr val="black"/>
              </a:solidFill>
            </a:endParaRPr>
          </a:p>
          <a:p>
            <a:r>
              <a:rPr lang="ja-JP" altLang="en-US" sz="1200" dirty="0" err="1">
                <a:solidFill>
                  <a:prstClr val="black"/>
                </a:solidFill>
              </a:rPr>
              <a:t>じゅう</a:t>
            </a:r>
            <a:r>
              <a:rPr lang="ja-JP" altLang="en-US" sz="1200" dirty="0">
                <a:solidFill>
                  <a:prstClr val="black"/>
                </a:solidFill>
              </a:rPr>
              <a:t>ろく</a:t>
            </a:r>
            <a:r>
              <a:rPr lang="ja-JP" altLang="en-US" sz="1200" dirty="0" smtClean="0">
                <a:solidFill>
                  <a:prstClr val="black"/>
                </a:solidFill>
              </a:rPr>
              <a:t>プラザ前団体</a:t>
            </a:r>
            <a:r>
              <a:rPr lang="ja-JP" altLang="en-US" sz="1200" dirty="0">
                <a:solidFill>
                  <a:prstClr val="black"/>
                </a:solidFill>
              </a:rPr>
              <a:t>バス乗降場</a:t>
            </a:r>
            <a:endParaRPr lang="en-US" altLang="ja-JP" sz="1200" dirty="0">
              <a:solidFill>
                <a:prstClr val="black"/>
              </a:solidFill>
            </a:endParaRPr>
          </a:p>
          <a:p>
            <a:r>
              <a:rPr lang="en-US" altLang="ja-JP" sz="1050" dirty="0" smtClean="0">
                <a:solidFill>
                  <a:prstClr val="black"/>
                </a:solidFill>
              </a:rPr>
              <a:t>※</a:t>
            </a:r>
            <a:r>
              <a:rPr lang="ja-JP" altLang="en-US" sz="1050" dirty="0">
                <a:solidFill>
                  <a:prstClr val="black"/>
                </a:solidFill>
              </a:rPr>
              <a:t>地図上★</a:t>
            </a:r>
            <a:r>
              <a:rPr lang="ja-JP" altLang="en-US" sz="1050" dirty="0" smtClean="0">
                <a:solidFill>
                  <a:prstClr val="black"/>
                </a:solidFill>
              </a:rPr>
              <a:t>マーク、全コース</a:t>
            </a:r>
            <a:endParaRPr lang="ja-JP" altLang="en-US" sz="1050" dirty="0">
              <a:solidFill>
                <a:prstClr val="black"/>
              </a:solidFill>
            </a:endParaRPr>
          </a:p>
        </p:txBody>
      </p:sp>
      <p:sp>
        <p:nvSpPr>
          <p:cNvPr id="9" name="テキスト ボックス 8"/>
          <p:cNvSpPr txBox="1"/>
          <p:nvPr/>
        </p:nvSpPr>
        <p:spPr>
          <a:xfrm>
            <a:off x="3727464" y="5720183"/>
            <a:ext cx="2870736" cy="654025"/>
          </a:xfrm>
          <a:prstGeom prst="rect">
            <a:avLst/>
          </a:prstGeom>
          <a:noFill/>
        </p:spPr>
        <p:txBody>
          <a:bodyPr wrap="square" rtlCol="0">
            <a:spAutoFit/>
          </a:bodyPr>
          <a:lstStyle/>
          <a:p>
            <a:r>
              <a:rPr lang="en-US" altLang="ja-JP" sz="1400" dirty="0">
                <a:solidFill>
                  <a:prstClr val="black"/>
                </a:solidFill>
              </a:rPr>
              <a:t>【JR</a:t>
            </a:r>
            <a:r>
              <a:rPr lang="ja-JP" altLang="en-US" sz="1400" dirty="0" smtClean="0">
                <a:solidFill>
                  <a:prstClr val="black"/>
                </a:solidFill>
              </a:rPr>
              <a:t>金山駅</a:t>
            </a:r>
            <a:r>
              <a:rPr lang="en-US" altLang="ja-JP" sz="1400" dirty="0" smtClean="0">
                <a:solidFill>
                  <a:prstClr val="black"/>
                </a:solidFill>
              </a:rPr>
              <a:t>】</a:t>
            </a:r>
          </a:p>
          <a:p>
            <a:r>
              <a:rPr lang="ja-JP" altLang="en-US" sz="1200" dirty="0" smtClean="0">
                <a:solidFill>
                  <a:prstClr val="black"/>
                </a:solidFill>
              </a:rPr>
              <a:t>西側国道</a:t>
            </a:r>
            <a:r>
              <a:rPr lang="en-US" altLang="ja-JP" sz="1200" dirty="0" smtClean="0">
                <a:solidFill>
                  <a:prstClr val="black"/>
                </a:solidFill>
              </a:rPr>
              <a:t>19</a:t>
            </a:r>
            <a:r>
              <a:rPr lang="ja-JP" altLang="en-US" sz="1200" dirty="0" smtClean="0">
                <a:solidFill>
                  <a:prstClr val="black"/>
                </a:solidFill>
              </a:rPr>
              <a:t>号線沿い</a:t>
            </a:r>
            <a:endParaRPr lang="en-US" altLang="ja-JP" sz="1200" dirty="0">
              <a:solidFill>
                <a:prstClr val="black"/>
              </a:solidFill>
            </a:endParaRPr>
          </a:p>
          <a:p>
            <a:r>
              <a:rPr lang="en-US" altLang="ja-JP" sz="1050" dirty="0" smtClean="0">
                <a:solidFill>
                  <a:prstClr val="black"/>
                </a:solidFill>
              </a:rPr>
              <a:t>※</a:t>
            </a:r>
            <a:r>
              <a:rPr lang="ja-JP" altLang="en-US" sz="1050" dirty="0">
                <a:solidFill>
                  <a:prstClr val="black"/>
                </a:solidFill>
              </a:rPr>
              <a:t>地図上★</a:t>
            </a:r>
            <a:r>
              <a:rPr lang="ja-JP" altLang="en-US" sz="1050" dirty="0" smtClean="0">
                <a:solidFill>
                  <a:prstClr val="black"/>
                </a:solidFill>
              </a:rPr>
              <a:t>マーク、</a:t>
            </a:r>
            <a:r>
              <a:rPr lang="ja-JP" altLang="en-US" sz="1050" b="1" dirty="0" smtClean="0">
                <a:solidFill>
                  <a:prstClr val="black"/>
                </a:solidFill>
              </a:rPr>
              <a:t>多治見・中津川コースのみ</a:t>
            </a:r>
            <a:endParaRPr lang="ja-JP" altLang="en-US" sz="1050" b="1" dirty="0">
              <a:solidFill>
                <a:prstClr val="black"/>
              </a:solidFill>
            </a:endParaRPr>
          </a:p>
        </p:txBody>
      </p:sp>
      <p:sp>
        <p:nvSpPr>
          <p:cNvPr id="13" name="テキスト ボックス 12"/>
          <p:cNvSpPr txBox="1"/>
          <p:nvPr/>
        </p:nvSpPr>
        <p:spPr>
          <a:xfrm>
            <a:off x="463138" y="8628132"/>
            <a:ext cx="2859409" cy="838691"/>
          </a:xfrm>
          <a:prstGeom prst="rect">
            <a:avLst/>
          </a:prstGeom>
          <a:noFill/>
        </p:spPr>
        <p:txBody>
          <a:bodyPr wrap="square" rtlCol="0">
            <a:spAutoFit/>
          </a:bodyPr>
          <a:lstStyle/>
          <a:p>
            <a:r>
              <a:rPr lang="en-US" altLang="ja-JP" sz="1400" dirty="0" smtClean="0">
                <a:latin typeface="+mj-ea"/>
                <a:ea typeface="+mj-ea"/>
              </a:rPr>
              <a:t>【</a:t>
            </a:r>
            <a:r>
              <a:rPr lang="ja-JP" altLang="en-US" sz="1400" dirty="0" smtClean="0">
                <a:latin typeface="+mj-ea"/>
                <a:ea typeface="+mj-ea"/>
              </a:rPr>
              <a:t>日本</a:t>
            </a:r>
            <a:r>
              <a:rPr lang="ja-JP" altLang="en-US" sz="1400" dirty="0">
                <a:latin typeface="+mj-ea"/>
                <a:ea typeface="+mj-ea"/>
              </a:rPr>
              <a:t>福祉</a:t>
            </a:r>
            <a:r>
              <a:rPr lang="ja-JP" altLang="en-US" sz="1400" dirty="0" smtClean="0">
                <a:latin typeface="+mj-ea"/>
                <a:ea typeface="+mj-ea"/>
              </a:rPr>
              <a:t>大学名古屋キャンパス</a:t>
            </a:r>
            <a:r>
              <a:rPr lang="en-US" altLang="ja-JP" sz="1200" dirty="0" smtClean="0">
                <a:latin typeface="+mj-ea"/>
                <a:ea typeface="+mj-ea"/>
              </a:rPr>
              <a:t>】</a:t>
            </a:r>
          </a:p>
          <a:p>
            <a:r>
              <a:rPr lang="en-US" altLang="ja-JP" sz="1050" dirty="0" smtClean="0">
                <a:latin typeface="+mj-ea"/>
                <a:ea typeface="+mj-ea"/>
              </a:rPr>
              <a:t>※</a:t>
            </a:r>
            <a:r>
              <a:rPr lang="ja-JP" altLang="en-US" sz="1050" dirty="0">
                <a:latin typeface="+mj-ea"/>
                <a:ea typeface="+mj-ea"/>
              </a:rPr>
              <a:t>地図上★</a:t>
            </a:r>
            <a:r>
              <a:rPr lang="ja-JP" altLang="en-US" sz="1050" dirty="0" smtClean="0">
                <a:latin typeface="+mj-ea"/>
                <a:ea typeface="+mj-ea"/>
              </a:rPr>
              <a:t>マーク、</a:t>
            </a:r>
            <a:r>
              <a:rPr lang="ja-JP" altLang="en-US" sz="1050" b="1" dirty="0" smtClean="0">
                <a:latin typeface="+mj-ea"/>
                <a:ea typeface="+mj-ea"/>
              </a:rPr>
              <a:t>恵那コースのみ</a:t>
            </a:r>
            <a:endParaRPr lang="ja-JP" altLang="en-US" sz="1050" b="1" dirty="0">
              <a:latin typeface="+mj-ea"/>
              <a:ea typeface="+mj-ea"/>
            </a:endParaRPr>
          </a:p>
          <a:p>
            <a:r>
              <a:rPr lang="ja-JP" altLang="en-US" sz="1200" dirty="0" smtClean="0">
                <a:latin typeface="+mj-ea"/>
                <a:ea typeface="+mj-ea"/>
              </a:rPr>
              <a:t>名古屋市中区</a:t>
            </a:r>
            <a:r>
              <a:rPr lang="ja-JP" altLang="en-US" sz="1200" dirty="0">
                <a:latin typeface="+mj-ea"/>
                <a:ea typeface="+mj-ea"/>
              </a:rPr>
              <a:t>千代田</a:t>
            </a:r>
            <a:r>
              <a:rPr lang="en-US" altLang="ja-JP" sz="1200" dirty="0" smtClean="0">
                <a:latin typeface="+mj-ea"/>
                <a:ea typeface="+mj-ea"/>
              </a:rPr>
              <a:t>5-22-35</a:t>
            </a:r>
          </a:p>
          <a:p>
            <a:r>
              <a:rPr lang="ja-JP" altLang="en-US" sz="1200" dirty="0" smtClean="0">
                <a:latin typeface="+mj-ea"/>
                <a:ea typeface="+mj-ea"/>
              </a:rPr>
              <a:t>（〒</a:t>
            </a:r>
            <a:r>
              <a:rPr lang="en-US" altLang="ja-JP" sz="1200" dirty="0" smtClean="0">
                <a:latin typeface="+mj-ea"/>
                <a:ea typeface="+mj-ea"/>
              </a:rPr>
              <a:t>460-0012</a:t>
            </a:r>
            <a:r>
              <a:rPr lang="ja-JP" altLang="en-US" sz="1200" dirty="0" smtClean="0">
                <a:latin typeface="+mj-ea"/>
                <a:ea typeface="+mj-ea"/>
              </a:rPr>
              <a:t>）</a:t>
            </a:r>
            <a:endParaRPr lang="ja-JP" altLang="en-US" sz="1200" dirty="0">
              <a:latin typeface="+mj-ea"/>
              <a:ea typeface="+mj-ea"/>
            </a:endParaRPr>
          </a:p>
        </p:txBody>
      </p:sp>
      <p:sp>
        <p:nvSpPr>
          <p:cNvPr id="22" name="正方形/長方形 21"/>
          <p:cNvSpPr/>
          <p:nvPr/>
        </p:nvSpPr>
        <p:spPr>
          <a:xfrm>
            <a:off x="518600" y="6543742"/>
            <a:ext cx="2769805" cy="2062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solidFill>
                <a:prstClr val="white"/>
              </a:solidFill>
            </a:endParaRPr>
          </a:p>
        </p:txBody>
      </p:sp>
      <p:sp>
        <p:nvSpPr>
          <p:cNvPr id="23" name="正方形/長方形 22"/>
          <p:cNvSpPr/>
          <p:nvPr/>
        </p:nvSpPr>
        <p:spPr>
          <a:xfrm>
            <a:off x="3656213" y="3594674"/>
            <a:ext cx="2803947" cy="2057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solidFill>
                <a:prstClr val="white"/>
              </a:solidFill>
            </a:endParaRPr>
          </a:p>
        </p:txBody>
      </p:sp>
      <p:sp>
        <p:nvSpPr>
          <p:cNvPr id="28" name="正方形/長方形 27"/>
          <p:cNvSpPr/>
          <p:nvPr/>
        </p:nvSpPr>
        <p:spPr>
          <a:xfrm>
            <a:off x="518600" y="3594673"/>
            <a:ext cx="2803947" cy="2057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solidFill>
                <a:prstClr val="white"/>
              </a:solidFill>
            </a:endParaRPr>
          </a:p>
        </p:txBody>
      </p:sp>
      <p:pic>
        <p:nvPicPr>
          <p:cNvPr id="29" name="図 28"/>
          <p:cNvPicPr>
            <a:picLocks noChangeAspect="1"/>
          </p:cNvPicPr>
          <p:nvPr/>
        </p:nvPicPr>
        <p:blipFill>
          <a:blip r:embed="rId3"/>
          <a:stretch>
            <a:fillRect/>
          </a:stretch>
        </p:blipFill>
        <p:spPr>
          <a:xfrm>
            <a:off x="848895" y="6569036"/>
            <a:ext cx="2055725" cy="2034748"/>
          </a:xfrm>
          <a:prstGeom prst="rect">
            <a:avLst/>
          </a:prstGeom>
        </p:spPr>
      </p:pic>
      <p:pic>
        <p:nvPicPr>
          <p:cNvPr id="10" name="図 9"/>
          <p:cNvPicPr>
            <a:picLocks noChangeAspect="1"/>
          </p:cNvPicPr>
          <p:nvPr/>
        </p:nvPicPr>
        <p:blipFill rotWithShape="1">
          <a:blip r:embed="rId4"/>
          <a:srcRect l="26107" t="14237" r="25649" b="20394"/>
          <a:stretch/>
        </p:blipFill>
        <p:spPr>
          <a:xfrm>
            <a:off x="3669474" y="3623326"/>
            <a:ext cx="2790703" cy="2017454"/>
          </a:xfrm>
          <a:prstGeom prst="rect">
            <a:avLst/>
          </a:prstGeom>
        </p:spPr>
      </p:pic>
      <p:sp>
        <p:nvSpPr>
          <p:cNvPr id="11" name="星 5 10"/>
          <p:cNvSpPr/>
          <p:nvPr/>
        </p:nvSpPr>
        <p:spPr>
          <a:xfrm>
            <a:off x="4370119" y="3929123"/>
            <a:ext cx="213756" cy="215365"/>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3618700" y="6685808"/>
            <a:ext cx="2979499" cy="1917976"/>
          </a:xfrm>
          <a:prstGeom prst="wedgeRoundRectCallout">
            <a:avLst>
              <a:gd name="adj1" fmla="val -40206"/>
              <a:gd name="adj2" fmla="val -67708"/>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ja-JP" altLang="en-US" sz="1500" b="1" dirty="0" smtClean="0">
                <a:latin typeface="メイリオ" panose="020B0604030504040204" pitchFamily="50" charset="-128"/>
                <a:ea typeface="メイリオ" panose="020B0604030504040204" pitchFamily="50" charset="-128"/>
              </a:rPr>
              <a:t>≪注意事項≫</a:t>
            </a:r>
            <a:endParaRPr lang="en-US" altLang="ja-JP" sz="1500" b="1" dirty="0" smtClean="0">
              <a:latin typeface="メイリオ" panose="020B0604030504040204" pitchFamily="50" charset="-128"/>
              <a:ea typeface="メイリオ" panose="020B0604030504040204" pitchFamily="50" charset="-128"/>
            </a:endParaRPr>
          </a:p>
          <a:p>
            <a:r>
              <a:rPr lang="ja-JP" altLang="en-US" sz="1500" b="1" dirty="0" smtClean="0">
                <a:latin typeface="メイリオ" panose="020B0604030504040204" pitchFamily="50" charset="-128"/>
                <a:ea typeface="メイリオ" panose="020B0604030504040204" pitchFamily="50" charset="-128"/>
              </a:rPr>
              <a:t>恵那</a:t>
            </a:r>
            <a:r>
              <a:rPr lang="ja-JP" altLang="en-US" sz="1500" b="1" dirty="0">
                <a:latin typeface="メイリオ" panose="020B0604030504040204" pitchFamily="50" charset="-128"/>
                <a:ea typeface="メイリオ" panose="020B0604030504040204" pitchFamily="50" charset="-128"/>
              </a:rPr>
              <a:t>コースの</a:t>
            </a:r>
            <a:r>
              <a:rPr lang="en-US" altLang="ja-JP" sz="1500" b="1" dirty="0">
                <a:latin typeface="メイリオ" panose="020B0604030504040204" pitchFamily="50" charset="-128"/>
                <a:ea typeface="メイリオ" panose="020B0604030504040204" pitchFamily="50" charset="-128"/>
              </a:rPr>
              <a:t>JR</a:t>
            </a:r>
            <a:r>
              <a:rPr lang="ja-JP" altLang="en-US" sz="1500" b="1" dirty="0">
                <a:latin typeface="メイリオ" panose="020B0604030504040204" pitchFamily="50" charset="-128"/>
                <a:ea typeface="メイリオ" panose="020B0604030504040204" pitchFamily="50" charset="-128"/>
              </a:rPr>
              <a:t>金山駅</a:t>
            </a:r>
            <a:r>
              <a:rPr lang="ja-JP" altLang="en-US" sz="1500" b="1" dirty="0" smtClean="0">
                <a:latin typeface="メイリオ" panose="020B0604030504040204" pitchFamily="50" charset="-128"/>
                <a:ea typeface="メイリオ" panose="020B0604030504040204" pitchFamily="50" charset="-128"/>
              </a:rPr>
              <a:t>集合申込者</a:t>
            </a:r>
            <a:r>
              <a:rPr lang="ja-JP" altLang="en-US" sz="1500" dirty="0" smtClean="0">
                <a:latin typeface="メイリオ" panose="020B0604030504040204" pitchFamily="50" charset="-128"/>
                <a:ea typeface="メイリオ" panose="020B0604030504040204" pitchFamily="50" charset="-128"/>
              </a:rPr>
              <a:t>は、日本</a:t>
            </a:r>
            <a:r>
              <a:rPr lang="ja-JP" altLang="en-US" sz="1500" dirty="0">
                <a:latin typeface="メイリオ" panose="020B0604030504040204" pitchFamily="50" charset="-128"/>
                <a:ea typeface="メイリオ" panose="020B0604030504040204" pitchFamily="50" charset="-128"/>
              </a:rPr>
              <a:t>福祉大学名古屋</a:t>
            </a:r>
            <a:r>
              <a:rPr lang="ja-JP" altLang="en-US" sz="1500" dirty="0" smtClean="0">
                <a:latin typeface="メイリオ" panose="020B0604030504040204" pitchFamily="50" charset="-128"/>
                <a:ea typeface="メイリオ" panose="020B0604030504040204" pitchFamily="50" charset="-128"/>
              </a:rPr>
              <a:t>キャンパス（鶴舞駅より徒歩</a:t>
            </a:r>
            <a:r>
              <a:rPr lang="en-US" altLang="ja-JP" sz="1500" dirty="0" smtClean="0">
                <a:latin typeface="メイリオ" panose="020B0604030504040204" pitchFamily="50" charset="-128"/>
                <a:ea typeface="メイリオ" panose="020B0604030504040204" pitchFamily="50" charset="-128"/>
              </a:rPr>
              <a:t>5</a:t>
            </a:r>
            <a:r>
              <a:rPr lang="ja-JP" altLang="en-US" sz="1500" dirty="0" smtClean="0">
                <a:latin typeface="メイリオ" panose="020B0604030504040204" pitchFamily="50" charset="-128"/>
                <a:ea typeface="メイリオ" panose="020B0604030504040204" pitchFamily="50" charset="-128"/>
              </a:rPr>
              <a:t>分）へ集合して下さい。</a:t>
            </a:r>
            <a:endParaRPr lang="en-US" altLang="ja-JP" sz="1500" dirty="0" smtClean="0">
              <a:latin typeface="メイリオ" panose="020B0604030504040204" pitchFamily="50" charset="-128"/>
              <a:ea typeface="メイリオ" panose="020B0604030504040204" pitchFamily="50" charset="-128"/>
            </a:endParaRPr>
          </a:p>
          <a:p>
            <a:r>
              <a:rPr lang="en-US" altLang="ja-JP" sz="1500" dirty="0" smtClean="0">
                <a:latin typeface="メイリオ" panose="020B0604030504040204" pitchFamily="50" charset="-128"/>
                <a:ea typeface="メイリオ" panose="020B0604030504040204" pitchFamily="50" charset="-128"/>
              </a:rPr>
              <a:t>※</a:t>
            </a:r>
            <a:r>
              <a:rPr lang="ja-JP" altLang="en-US" sz="1500" dirty="0" smtClean="0">
                <a:latin typeface="メイリオ" panose="020B0604030504040204" pitchFamily="50" charset="-128"/>
                <a:ea typeface="メイリオ" panose="020B0604030504040204" pitchFamily="50" charset="-128"/>
              </a:rPr>
              <a:t>金山集合はなくなりました。</a:t>
            </a:r>
            <a:endParaRPr lang="en-US" altLang="ja-JP" sz="15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5587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17" y="3598"/>
            <a:ext cx="6860917" cy="2608978"/>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1816147947"/>
              </p:ext>
            </p:extLst>
          </p:nvPr>
        </p:nvGraphicFramePr>
        <p:xfrm>
          <a:off x="3532845" y="739047"/>
          <a:ext cx="2825283" cy="8670995"/>
        </p:xfrm>
        <a:graphic>
          <a:graphicData uri="http://schemas.openxmlformats.org/drawingml/2006/table">
            <a:tbl>
              <a:tblPr bandRow="1">
                <a:tableStyleId>{5C22544A-7EE6-4342-B048-85BDC9FD1C3A}</a:tableStyleId>
              </a:tblPr>
              <a:tblGrid>
                <a:gridCol w="718521"/>
                <a:gridCol w="2106762"/>
              </a:tblGrid>
              <a:tr h="430487">
                <a:tc gridSpan="2">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１日目（９月７日）</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rgbClr val="5877BA"/>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9</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rPr>
                        <a:t>JR</a:t>
                      </a:r>
                      <a:r>
                        <a:rPr kumimoji="1" lang="ja-JP" altLang="en-US" sz="1100" dirty="0" smtClean="0">
                          <a:solidFill>
                            <a:schemeClr val="tx1"/>
                          </a:solidFill>
                          <a:latin typeface="メイリオ" panose="020B0604030504040204" pitchFamily="50" charset="-128"/>
                          <a:ea typeface="メイリオ" panose="020B0604030504040204" pitchFamily="50" charset="-128"/>
                        </a:rPr>
                        <a:t>岐阜駅集合</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10</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日本福祉大学名古屋キャンパス集合（</a:t>
                      </a:r>
                      <a:r>
                        <a:rPr kumimoji="1" lang="en-US" altLang="ja-JP" sz="1100" dirty="0" smtClean="0">
                          <a:solidFill>
                            <a:schemeClr val="tx1"/>
                          </a:solidFill>
                          <a:latin typeface="メイリオ" panose="020B0604030504040204" pitchFamily="50" charset="-128"/>
                          <a:ea typeface="メイリオ" panose="020B0604030504040204" pitchFamily="50" charset="-128"/>
                        </a:rPr>
                        <a:t>JR</a:t>
                      </a:r>
                      <a:r>
                        <a:rPr kumimoji="1" lang="ja-JP" altLang="en-US" sz="1100" dirty="0" smtClean="0">
                          <a:solidFill>
                            <a:schemeClr val="tx1"/>
                          </a:solidFill>
                          <a:latin typeface="メイリオ" panose="020B0604030504040204" pitchFamily="50" charset="-128"/>
                          <a:ea typeface="メイリオ" panose="020B0604030504040204" pitchFamily="50" charset="-128"/>
                        </a:rPr>
                        <a:t>金山は通過）</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10</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全体説明（オリエンテーション</a:t>
                      </a:r>
                      <a:r>
                        <a:rPr kumimoji="1" lang="en-US" altLang="ja-JP" sz="1100" dirty="0" smtClean="0">
                          <a:solidFill>
                            <a:schemeClr val="tx1"/>
                          </a:solidFill>
                          <a:latin typeface="メイリオ" panose="020B0604030504040204" pitchFamily="50" charset="-128"/>
                          <a:ea typeface="メイリオ" panose="020B0604030504040204" pitchFamily="50" charset="-128"/>
                        </a:rPr>
                        <a:t>Ⅰ</a:t>
                      </a:r>
                      <a:r>
                        <a:rPr kumimoji="1" lang="ja-JP" altLang="en-US" sz="1100" dirty="0" smtClean="0">
                          <a:solidFill>
                            <a:schemeClr val="tx1"/>
                          </a:solidFill>
                          <a:latin typeface="メイリオ" panose="020B0604030504040204" pitchFamily="50" charset="-128"/>
                          <a:ea typeface="メイリオ" panose="020B0604030504040204" pitchFamily="50" charset="-128"/>
                        </a:rPr>
                        <a:t>）班紹介</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11</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出発（遅刻者限度）</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12</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「恵那銀の森」到着</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12</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40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散策</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13</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昼食</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14</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施設見学・レクチャー</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marL="0" marR="0" indent="0" algn="ctr" defTabSz="646488" rtl="0" eaLnBrk="1" fontAlgn="auto" latinLnBrk="0" hangingPunct="1">
                        <a:lnSpc>
                          <a:spcPct val="100000"/>
                        </a:lnSpc>
                        <a:spcBef>
                          <a:spcPts val="0"/>
                        </a:spcBef>
                        <a:spcAft>
                          <a:spcPts val="0"/>
                        </a:spcAft>
                        <a:buClrTx/>
                        <a:buSzTx/>
                        <a:buFontTx/>
                        <a:buNone/>
                        <a:tabLst/>
                        <a:defRPr/>
                      </a:pPr>
                      <a:r>
                        <a:rPr kumimoji="1" lang="en-US" altLang="ja-JP" sz="1050" b="1" dirty="0" smtClean="0">
                          <a:solidFill>
                            <a:schemeClr val="tx1"/>
                          </a:solidFill>
                          <a:latin typeface="メイリオ" panose="020B0604030504040204" pitchFamily="50" charset="-128"/>
                          <a:ea typeface="メイリオ" panose="020B0604030504040204" pitchFamily="50" charset="-128"/>
                        </a:rPr>
                        <a:t>15</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smtClean="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646488"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メイリオ" panose="020B0604030504040204" pitchFamily="50" charset="-128"/>
                          <a:ea typeface="メイリオ" panose="020B0604030504040204" pitchFamily="50" charset="-128"/>
                        </a:rPr>
                        <a:t>「恵那銀の森」発</a:t>
                      </a:r>
                    </a:p>
                    <a:p>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15</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err="1" smtClean="0">
                          <a:solidFill>
                            <a:schemeClr val="tx1"/>
                          </a:solidFill>
                          <a:latin typeface="メイリオ" panose="020B0604030504040204" pitchFamily="50" charset="-128"/>
                          <a:ea typeface="メイリオ" panose="020B0604030504040204" pitchFamily="50" charset="-128"/>
                        </a:rPr>
                        <a:t>えな</a:t>
                      </a:r>
                      <a:r>
                        <a:rPr kumimoji="1" lang="ja-JP" altLang="en-US" sz="1100" dirty="0" smtClean="0">
                          <a:solidFill>
                            <a:schemeClr val="tx1"/>
                          </a:solidFill>
                          <a:latin typeface="メイリオ" panose="020B0604030504040204" pitchFamily="50" charset="-128"/>
                          <a:ea typeface="メイリオ" panose="020B0604030504040204" pitchFamily="50" charset="-128"/>
                        </a:rPr>
                        <a:t>ここ</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rPr>
                        <a:t>「樫舎」（かしや）到着</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16</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施設見学・レクチャー</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16</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err="1" smtClean="0">
                          <a:solidFill>
                            <a:schemeClr val="tx1"/>
                          </a:solidFill>
                          <a:latin typeface="メイリオ" panose="020B0604030504040204" pitchFamily="50" charset="-128"/>
                          <a:ea typeface="メイリオ" panose="020B0604030504040204" pitchFamily="50" charset="-128"/>
                        </a:rPr>
                        <a:t>えな</a:t>
                      </a:r>
                      <a:r>
                        <a:rPr kumimoji="1" lang="ja-JP" altLang="en-US" sz="1100" dirty="0" smtClean="0">
                          <a:solidFill>
                            <a:schemeClr val="tx1"/>
                          </a:solidFill>
                          <a:latin typeface="メイリオ" panose="020B0604030504040204" pitchFamily="50" charset="-128"/>
                          <a:ea typeface="メイリオ" panose="020B0604030504040204" pitchFamily="50" charset="-128"/>
                        </a:rPr>
                        <a:t>ここ</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rPr>
                        <a:t>「樫舎」出発</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17</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中部大学恵那研修センター</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到着</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alt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開会</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挨拶</a:t>
                      </a:r>
                      <a:endParaRPr lang="en-US"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COC</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とサマースクールの目的</a:t>
                      </a:r>
                    </a:p>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全体スケジュール、注意事項</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17</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45</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教職員からのコース</a:t>
                      </a:r>
                      <a:r>
                        <a:rPr 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PR</a:t>
                      </a:r>
                    </a:p>
                    <a:p>
                      <a:pPr algn="just">
                        <a:spcAft>
                          <a:spcPts val="0"/>
                        </a:spcAft>
                      </a:pP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テーマ</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18</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チームビルディング、目標</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設定</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marL="0" marR="0" indent="0" algn="ctr" defTabSz="646488" rtl="0" eaLnBrk="1" fontAlgn="auto" latinLnBrk="0" hangingPunct="1">
                        <a:lnSpc>
                          <a:spcPct val="100000"/>
                        </a:lnSpc>
                        <a:spcBef>
                          <a:spcPts val="0"/>
                        </a:spcBef>
                        <a:spcAft>
                          <a:spcPts val="0"/>
                        </a:spcAft>
                        <a:buClrTx/>
                        <a:buSzTx/>
                        <a:buFontTx/>
                        <a:buNone/>
                        <a:tabLst/>
                        <a:defRPr/>
                      </a:pPr>
                      <a:r>
                        <a:rPr kumimoji="1" lang="en-US" altLang="ja-JP" sz="1050" b="1" dirty="0" smtClean="0">
                          <a:solidFill>
                            <a:schemeClr val="tx1"/>
                          </a:solidFill>
                          <a:latin typeface="メイリオ" panose="020B0604030504040204" pitchFamily="50" charset="-128"/>
                          <a:ea typeface="メイリオ" panose="020B0604030504040204" pitchFamily="50" charset="-128"/>
                        </a:rPr>
                        <a:t>19</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smtClean="0">
                        <a:solidFill>
                          <a:schemeClr val="tx1"/>
                        </a:solidFill>
                        <a:latin typeface="メイリオ" panose="020B0604030504040204" pitchFamily="50" charset="-128"/>
                        <a:ea typeface="メイリオ" panose="020B0604030504040204" pitchFamily="50" charset="-128"/>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立食</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懇親会</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marL="0" marR="0" indent="0" algn="ctr" defTabSz="646488" rtl="0" eaLnBrk="1" fontAlgn="auto" latinLnBrk="0" hangingPunct="1">
                        <a:lnSpc>
                          <a:spcPct val="100000"/>
                        </a:lnSpc>
                        <a:spcBef>
                          <a:spcPts val="0"/>
                        </a:spcBef>
                        <a:spcAft>
                          <a:spcPts val="0"/>
                        </a:spcAft>
                        <a:buClrTx/>
                        <a:buSzTx/>
                        <a:buFontTx/>
                        <a:buNone/>
                        <a:tabLst/>
                        <a:defRPr/>
                      </a:pPr>
                      <a:r>
                        <a:rPr kumimoji="1" lang="en-US" altLang="ja-JP" sz="1050" b="1" dirty="0" smtClean="0">
                          <a:solidFill>
                            <a:schemeClr val="tx1"/>
                          </a:solidFill>
                          <a:latin typeface="メイリオ" panose="020B0604030504040204" pitchFamily="50" charset="-128"/>
                          <a:ea typeface="メイリオ" panose="020B0604030504040204" pitchFamily="50" charset="-128"/>
                        </a:rPr>
                        <a:t>20</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smtClean="0">
                        <a:solidFill>
                          <a:schemeClr val="tx1"/>
                        </a:solidFill>
                        <a:latin typeface="メイリオ" panose="020B0604030504040204" pitchFamily="50" charset="-128"/>
                        <a:ea typeface="メイリオ" panose="020B0604030504040204" pitchFamily="50" charset="-128"/>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入浴（時間指定）</a:t>
                      </a:r>
                    </a:p>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グループでのテーマ検討</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22</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最終発表の形式に</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ついて説明</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626769853"/>
              </p:ext>
            </p:extLst>
          </p:nvPr>
        </p:nvGraphicFramePr>
        <p:xfrm>
          <a:off x="623672" y="5261844"/>
          <a:ext cx="2772896" cy="4148197"/>
        </p:xfrm>
        <a:graphic>
          <a:graphicData uri="http://schemas.openxmlformats.org/drawingml/2006/table">
            <a:tbl>
              <a:tblPr bandRow="1">
                <a:tableStyleId>{5C22544A-7EE6-4342-B048-85BDC9FD1C3A}</a:tableStyleId>
              </a:tblPr>
              <a:tblGrid>
                <a:gridCol w="1288324"/>
                <a:gridCol w="1484572"/>
              </a:tblGrid>
              <a:tr h="383647">
                <a:tc gridSpan="2">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班メンバー名</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rgbClr val="5877BA"/>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455">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 name="正方形/長方形 17"/>
          <p:cNvSpPr/>
          <p:nvPr/>
        </p:nvSpPr>
        <p:spPr>
          <a:xfrm>
            <a:off x="643567" y="722646"/>
            <a:ext cx="2758642" cy="181084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solidFill>
                <a:prstClr val="white"/>
              </a:solidFill>
            </a:endParaRPr>
          </a:p>
        </p:txBody>
      </p:sp>
      <p:sp>
        <p:nvSpPr>
          <p:cNvPr id="19" name="角丸四角形 18"/>
          <p:cNvSpPr/>
          <p:nvPr/>
        </p:nvSpPr>
        <p:spPr>
          <a:xfrm>
            <a:off x="637925" y="3166379"/>
            <a:ext cx="2758642" cy="1948165"/>
          </a:xfrm>
          <a:prstGeom prst="roundRect">
            <a:avLst>
              <a:gd name="adj" fmla="val 6289"/>
            </a:avLst>
          </a:prstGeom>
          <a:solidFill>
            <a:schemeClr val="accent6">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20" name="角丸四角形 19"/>
          <p:cNvSpPr/>
          <p:nvPr/>
        </p:nvSpPr>
        <p:spPr>
          <a:xfrm>
            <a:off x="621558" y="2569525"/>
            <a:ext cx="2758642" cy="612188"/>
          </a:xfrm>
          <a:prstGeom prst="roundRect">
            <a:avLst/>
          </a:prstGeom>
          <a:solidFill>
            <a:schemeClr val="accent6">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solidFill>
                <a:prstClr val="white"/>
              </a:solidFill>
            </a:endParaRPr>
          </a:p>
        </p:txBody>
      </p:sp>
      <p:sp>
        <p:nvSpPr>
          <p:cNvPr id="28" name="正方形/長方形 27"/>
          <p:cNvSpPr/>
          <p:nvPr/>
        </p:nvSpPr>
        <p:spPr>
          <a:xfrm>
            <a:off x="-734" y="-3541"/>
            <a:ext cx="379064" cy="2349336"/>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29" name="正方形/長方形 28"/>
          <p:cNvSpPr/>
          <p:nvPr/>
        </p:nvSpPr>
        <p:spPr>
          <a:xfrm>
            <a:off x="-3132" y="579698"/>
            <a:ext cx="127173" cy="9326302"/>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30" name="縦書きテキスト プレースホルダー 57"/>
          <p:cNvSpPr txBox="1">
            <a:spLocks/>
          </p:cNvSpPr>
          <p:nvPr/>
        </p:nvSpPr>
        <p:spPr>
          <a:xfrm>
            <a:off x="9060" y="0"/>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dirty="0" smtClean="0">
                <a:solidFill>
                  <a:prstClr val="white"/>
                </a:solidFill>
                <a:latin typeface="HGP創英角ｺﾞｼｯｸUB" panose="020B0900000000000000" pitchFamily="50" charset="-128"/>
                <a:ea typeface="HGP創英角ｺﾞｼｯｸUB" panose="020B0900000000000000" pitchFamily="50" charset="-128"/>
              </a:rPr>
              <a:t>恵那コース・紹介・１日目</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39" name="テキスト ボックス 38"/>
          <p:cNvSpPr txBox="1"/>
          <p:nvPr/>
        </p:nvSpPr>
        <p:spPr>
          <a:xfrm>
            <a:off x="738293" y="2635950"/>
            <a:ext cx="2566568" cy="442301"/>
          </a:xfrm>
          <a:prstGeom prst="rect">
            <a:avLst/>
          </a:prstGeom>
          <a:noFill/>
        </p:spPr>
        <p:txBody>
          <a:bodyPr wrap="square" lIns="0" tIns="0" rIns="0" bIns="0" rtlCol="0">
            <a:spAutoFit/>
          </a:bodyPr>
          <a:lstStyle/>
          <a:p>
            <a:r>
              <a:rPr lang="ja-JP" altLang="en-US" sz="1437" dirty="0">
                <a:solidFill>
                  <a:prstClr val="white"/>
                </a:solidFill>
                <a:latin typeface="HG丸ｺﾞｼｯｸM-PRO" panose="020F0600000000000000" pitchFamily="50" charset="-128"/>
                <a:ea typeface="HG丸ｺﾞｼｯｸM-PRO" panose="020F0600000000000000" pitchFamily="50" charset="-128"/>
              </a:rPr>
              <a:t>　まち・ひと・しごとから</a:t>
            </a:r>
            <a:endParaRPr lang="en-US" altLang="ja-JP" sz="1437" dirty="0">
              <a:solidFill>
                <a:prstClr val="white"/>
              </a:solidFill>
              <a:latin typeface="HG丸ｺﾞｼｯｸM-PRO" panose="020F0600000000000000" pitchFamily="50" charset="-128"/>
              <a:ea typeface="HG丸ｺﾞｼｯｸM-PRO" panose="020F0600000000000000" pitchFamily="50" charset="-128"/>
            </a:endParaRPr>
          </a:p>
          <a:p>
            <a:pPr algn="r"/>
            <a:r>
              <a:rPr lang="ja-JP" altLang="en-US" sz="1437" dirty="0">
                <a:solidFill>
                  <a:prstClr val="white"/>
                </a:solidFill>
                <a:latin typeface="HG丸ｺﾞｼｯｸM-PRO" panose="020F0600000000000000" pitchFamily="50" charset="-128"/>
                <a:ea typeface="HG丸ｺﾞｼｯｸM-PRO" panose="020F0600000000000000" pitchFamily="50" charset="-128"/>
              </a:rPr>
              <a:t>暮らしと地域成長を考える！</a:t>
            </a:r>
          </a:p>
        </p:txBody>
      </p:sp>
      <p:sp>
        <p:nvSpPr>
          <p:cNvPr id="40" name="テキスト ボックス 39"/>
          <p:cNvSpPr txBox="1"/>
          <p:nvPr/>
        </p:nvSpPr>
        <p:spPr>
          <a:xfrm>
            <a:off x="814670" y="3278144"/>
            <a:ext cx="2413812" cy="1836400"/>
          </a:xfrm>
          <a:prstGeom prst="rect">
            <a:avLst/>
          </a:prstGeom>
          <a:noFill/>
        </p:spPr>
        <p:txBody>
          <a:bodyPr wrap="square" rtlCol="0">
            <a:spAutoFit/>
          </a:bodyPr>
          <a:lstStyle/>
          <a:p>
            <a:pPr algn="just">
              <a:lnSpc>
                <a:spcPts val="1724"/>
              </a:lnSpc>
            </a:pPr>
            <a:r>
              <a:rPr lang="ja-JP" altLang="en-US" sz="1257" dirty="0">
                <a:solidFill>
                  <a:prstClr val="black"/>
                </a:solidFill>
                <a:latin typeface="HG丸ｺﾞｼｯｸM-PRO" panose="020F0600000000000000" pitchFamily="50" charset="-128"/>
                <a:ea typeface="HG丸ｺﾞｼｯｸM-PRO" panose="020F0600000000000000" pitchFamily="50" charset="-128"/>
              </a:rPr>
              <a:t>恵那峡や栗きんとんで知られる恵那市。食のテーマパーク「恵那・銀の森」や古民家をリノベしてコミュニティハウスをつくったＮＰＯ法人</a:t>
            </a:r>
            <a:r>
              <a:rPr lang="ja-JP" altLang="en-US" sz="1257" dirty="0" err="1">
                <a:solidFill>
                  <a:prstClr val="black"/>
                </a:solidFill>
                <a:latin typeface="HG丸ｺﾞｼｯｸM-PRO" panose="020F0600000000000000" pitchFamily="50" charset="-128"/>
                <a:ea typeface="HG丸ｺﾞｼｯｸM-PRO" panose="020F0600000000000000" pitchFamily="50" charset="-128"/>
              </a:rPr>
              <a:t>えな</a:t>
            </a:r>
            <a:r>
              <a:rPr lang="ja-JP" altLang="en-US" sz="1257" dirty="0">
                <a:solidFill>
                  <a:prstClr val="black"/>
                </a:solidFill>
                <a:latin typeface="HG丸ｺﾞｼｯｸM-PRO" panose="020F0600000000000000" pitchFamily="50" charset="-128"/>
                <a:ea typeface="HG丸ｺﾞｼｯｸM-PRO" panose="020F0600000000000000" pitchFamily="50" charset="-128"/>
              </a:rPr>
              <a:t>ここ．を訪ねて、恵那の　　まち・ひと・しごとから地域成長を考えましょう！</a:t>
            </a:r>
          </a:p>
        </p:txBody>
      </p:sp>
      <p:pic>
        <p:nvPicPr>
          <p:cNvPr id="41" name="図 40"/>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2000"/>
                    </a14:imgEffect>
                  </a14:imgLayer>
                </a14:imgProps>
              </a:ext>
              <a:ext uri="{28A0092B-C50C-407E-A947-70E740481C1C}">
                <a14:useLocalDpi xmlns:a14="http://schemas.microsoft.com/office/drawing/2010/main"/>
              </a:ext>
            </a:extLst>
          </a:blip>
          <a:srcRect t="3219" b="11451"/>
          <a:stretch/>
        </p:blipFill>
        <p:spPr>
          <a:xfrm>
            <a:off x="734440" y="782291"/>
            <a:ext cx="2574274" cy="1647477"/>
          </a:xfrm>
          <a:prstGeom prst="rect">
            <a:avLst/>
          </a:prstGeom>
          <a:ln w="76200">
            <a:noFill/>
          </a:ln>
        </p:spPr>
      </p:pic>
      <p:grpSp>
        <p:nvGrpSpPr>
          <p:cNvPr id="42" name="グループ化 41"/>
          <p:cNvGrpSpPr/>
          <p:nvPr/>
        </p:nvGrpSpPr>
        <p:grpSpPr>
          <a:xfrm>
            <a:off x="553944" y="1588257"/>
            <a:ext cx="1224443" cy="1056067"/>
            <a:chOff x="518985" y="6143223"/>
            <a:chExt cx="1022647" cy="882020"/>
          </a:xfrm>
        </p:grpSpPr>
        <p:sp>
          <p:nvSpPr>
            <p:cNvPr id="43" name="円/楕円 42"/>
            <p:cNvSpPr/>
            <p:nvPr/>
          </p:nvSpPr>
          <p:spPr>
            <a:xfrm>
              <a:off x="592428" y="6143223"/>
              <a:ext cx="850005" cy="850005"/>
            </a:xfrm>
            <a:prstGeom prst="ellipse">
              <a:avLst/>
            </a:prstGeom>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2645">
                <a:solidFill>
                  <a:prstClr val="white"/>
                </a:solidFill>
              </a:endParaRPr>
            </a:p>
          </p:txBody>
        </p:sp>
        <p:sp>
          <p:nvSpPr>
            <p:cNvPr id="44" name="正方形/長方形 43"/>
            <p:cNvSpPr/>
            <p:nvPr/>
          </p:nvSpPr>
          <p:spPr>
            <a:xfrm rot="20700000">
              <a:off x="518985" y="6194097"/>
              <a:ext cx="1022647" cy="831146"/>
            </a:xfrm>
            <a:prstGeom prst="rect">
              <a:avLst/>
            </a:prstGeom>
            <a:noFill/>
          </p:spPr>
          <p:txBody>
            <a:bodyPr wrap="square" lIns="109484" tIns="54742" rIns="109484" bIns="54742">
              <a:spAutoFit/>
            </a:bodyPr>
            <a:lstStyle/>
            <a:p>
              <a:pPr algn="ctr"/>
              <a:r>
                <a:rPr lang="ja-JP" altLang="en-US" sz="2874" b="1" dirty="0">
                  <a:ln w="12700" cmpd="sng">
                    <a:noFill/>
                    <a:prstDash val="solid"/>
                  </a:ln>
                  <a:solidFill>
                    <a:prstClr val="white"/>
                  </a:solidFill>
                </a:rPr>
                <a:t>恵那</a:t>
              </a:r>
              <a:endParaRPr lang="en-US" altLang="ja-JP" sz="2874" b="1" dirty="0">
                <a:ln w="12700" cmpd="sng">
                  <a:noFill/>
                  <a:prstDash val="solid"/>
                </a:ln>
                <a:solidFill>
                  <a:prstClr val="white"/>
                </a:solidFill>
              </a:endParaRPr>
            </a:p>
            <a:p>
              <a:pPr algn="ctr"/>
              <a:r>
                <a:rPr lang="ja-JP" altLang="en-US" sz="2874" b="1" dirty="0">
                  <a:ln w="12700" cmpd="sng">
                    <a:noFill/>
                    <a:prstDash val="solid"/>
                  </a:ln>
                  <a:solidFill>
                    <a:prstClr val="white"/>
                  </a:solidFill>
                </a:rPr>
                <a:t>で</a:t>
              </a:r>
            </a:p>
          </p:txBody>
        </p:sp>
      </p:grpSp>
      <p:sp>
        <p:nvSpPr>
          <p:cNvPr id="45" name="正方形/長方形 44"/>
          <p:cNvSpPr/>
          <p:nvPr/>
        </p:nvSpPr>
        <p:spPr>
          <a:xfrm>
            <a:off x="1672416" y="2022995"/>
            <a:ext cx="1724151" cy="534634"/>
          </a:xfrm>
          <a:prstGeom prst="rect">
            <a:avLst/>
          </a:prstGeom>
        </p:spPr>
        <p:txBody>
          <a:bodyPr wrap="square">
            <a:spAutoFit/>
          </a:bodyPr>
          <a:lstStyle/>
          <a:p>
            <a:r>
              <a:rPr lang="ja-JP" altLang="en-US" sz="2874" b="1" dirty="0">
                <a:ln w="28575">
                  <a:solidFill>
                    <a:prstClr val="white"/>
                  </a:solidFill>
                </a:ln>
                <a:solidFill>
                  <a:srgbClr val="002060"/>
                </a:solidFill>
                <a:effectLst>
                  <a:outerShdw blurRad="76200" dist="63500" dir="2700000" algn="tl" rotWithShape="0">
                    <a:prstClr val="black">
                      <a:alpha val="80000"/>
                    </a:prstClr>
                  </a:outerShdw>
                </a:effectLst>
                <a:latin typeface="HG創英角ﾎﾟｯﾌﾟ体" panose="040B0A09000000000000" pitchFamily="49" charset="-128"/>
                <a:ea typeface="HG創英角ﾎﾟｯﾌﾟ体" panose="040B0A09000000000000" pitchFamily="49" charset="-128"/>
              </a:rPr>
              <a:t>Ａコース</a:t>
            </a:r>
            <a:endParaRPr lang="ja-JP" altLang="en-US" sz="2874" dirty="0">
              <a:ln w="28575">
                <a:solidFill>
                  <a:prstClr val="white"/>
                </a:solidFill>
              </a:ln>
              <a:solidFill>
                <a:prstClr val="black"/>
              </a:solidFill>
            </a:endParaRPr>
          </a:p>
        </p:txBody>
      </p:sp>
    </p:spTree>
    <p:extLst>
      <p:ext uri="{BB962C8B-B14F-4D97-AF65-F5344CB8AC3E}">
        <p14:creationId xmlns:p14="http://schemas.microsoft.com/office/powerpoint/2010/main" val="2274271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17" y="3598"/>
            <a:ext cx="6860917" cy="2608978"/>
          </a:xfrm>
          <a:prstGeom prst="rect">
            <a:avLst/>
          </a:prstGeom>
        </p:spPr>
      </p:pic>
      <p:sp>
        <p:nvSpPr>
          <p:cNvPr id="10" name="正方形/長方形 9"/>
          <p:cNvSpPr/>
          <p:nvPr/>
        </p:nvSpPr>
        <p:spPr>
          <a:xfrm>
            <a:off x="6483701" y="7605"/>
            <a:ext cx="379064" cy="2349336"/>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21" name="テキスト ボックス 20"/>
          <p:cNvSpPr txBox="1"/>
          <p:nvPr/>
        </p:nvSpPr>
        <p:spPr>
          <a:xfrm>
            <a:off x="664554" y="2647211"/>
            <a:ext cx="2575651" cy="442301"/>
          </a:xfrm>
          <a:prstGeom prst="rect">
            <a:avLst/>
          </a:prstGeom>
          <a:noFill/>
        </p:spPr>
        <p:txBody>
          <a:bodyPr wrap="square" lIns="0" tIns="0" rIns="0" bIns="0" rtlCol="0">
            <a:spAutoFit/>
          </a:bodyPr>
          <a:lstStyle/>
          <a:p>
            <a:r>
              <a:rPr lang="ja-JP" altLang="en-US" sz="1437" dirty="0">
                <a:solidFill>
                  <a:prstClr val="white"/>
                </a:solidFill>
                <a:latin typeface="HG丸ｺﾞｼｯｸM-PRO" panose="020F0600000000000000" pitchFamily="50" charset="-128"/>
                <a:ea typeface="HG丸ｺﾞｼｯｸM-PRO" panose="020F0600000000000000" pitchFamily="50" charset="-128"/>
              </a:rPr>
              <a:t>　地域の産業・観光振興計画と</a:t>
            </a:r>
            <a:endParaRPr lang="en-US" altLang="ja-JP" sz="1437" dirty="0">
              <a:solidFill>
                <a:prstClr val="white"/>
              </a:solidFill>
              <a:latin typeface="HG丸ｺﾞｼｯｸM-PRO" panose="020F0600000000000000" pitchFamily="50" charset="-128"/>
              <a:ea typeface="HG丸ｺﾞｼｯｸM-PRO" panose="020F0600000000000000" pitchFamily="50" charset="-128"/>
            </a:endParaRPr>
          </a:p>
          <a:p>
            <a:pPr algn="r"/>
            <a:r>
              <a:rPr lang="ja-JP" altLang="en-US" sz="1437" dirty="0">
                <a:solidFill>
                  <a:prstClr val="white"/>
                </a:solidFill>
                <a:latin typeface="HG丸ｺﾞｼｯｸM-PRO" panose="020F0600000000000000" pitchFamily="50" charset="-128"/>
                <a:ea typeface="HG丸ｺﾞｼｯｸM-PRO" panose="020F0600000000000000" pitchFamily="50" charset="-128"/>
              </a:rPr>
              <a:t>タイル産業の将来を考える！</a:t>
            </a:r>
          </a:p>
        </p:txBody>
      </p:sp>
      <p:sp>
        <p:nvSpPr>
          <p:cNvPr id="30" name="縦書きテキスト プレースホルダー 57"/>
          <p:cNvSpPr txBox="1">
            <a:spLocks/>
          </p:cNvSpPr>
          <p:nvPr/>
        </p:nvSpPr>
        <p:spPr>
          <a:xfrm>
            <a:off x="6505997" y="20858"/>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dirty="0">
                <a:solidFill>
                  <a:prstClr val="white"/>
                </a:solidFill>
                <a:latin typeface="HGP創英角ｺﾞｼｯｸUB" panose="020B0900000000000000" pitchFamily="50" charset="-128"/>
                <a:ea typeface="HGP創英角ｺﾞｼｯｸUB" panose="020B0900000000000000" pitchFamily="50" charset="-128"/>
              </a:rPr>
              <a:t>恵那</a:t>
            </a:r>
            <a:r>
              <a:rPr lang="ja-JP" altLang="en-US" sz="1400" dirty="0" smtClean="0">
                <a:solidFill>
                  <a:prstClr val="white"/>
                </a:solidFill>
                <a:latin typeface="HGP創英角ｺﾞｼｯｸUB" panose="020B0900000000000000" pitchFamily="50" charset="-128"/>
                <a:ea typeface="HGP創英角ｺﾞｼｯｸUB" panose="020B0900000000000000" pitchFamily="50" charset="-128"/>
              </a:rPr>
              <a:t>コース・２日・３日目</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3407655499"/>
              </p:ext>
            </p:extLst>
          </p:nvPr>
        </p:nvGraphicFramePr>
        <p:xfrm>
          <a:off x="3532845" y="760004"/>
          <a:ext cx="2784828" cy="5284531"/>
        </p:xfrm>
        <a:graphic>
          <a:graphicData uri="http://schemas.openxmlformats.org/drawingml/2006/table">
            <a:tbl>
              <a:tblPr bandRow="1">
                <a:tableStyleId>{5C22544A-7EE6-4342-B048-85BDC9FD1C3A}</a:tableStyleId>
              </a:tblPr>
              <a:tblGrid>
                <a:gridCol w="672698"/>
                <a:gridCol w="2112130"/>
              </a:tblGrid>
              <a:tr h="433493">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３日目（９月９日）</a:t>
                      </a: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rgbClr val="5877BA"/>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7:30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朝食</a:t>
                      </a:r>
                      <a:endParaRPr lang="en-US" alt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本日</a:t>
                      </a: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の注意事項と連絡</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8:30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部屋の片づけ</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9:00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発表準備</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6108">
                <a:tc>
                  <a:txBody>
                    <a:bodyPr/>
                    <a:lstStyle/>
                    <a:p>
                      <a:pPr algn="ctr">
                        <a:spcAft>
                          <a:spcPts val="0"/>
                        </a:spcAft>
                      </a:pPr>
                      <a:r>
                        <a:rPr lang="en-US" sz="105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10:00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最終発表会</a:t>
                      </a:r>
                    </a:p>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各チーム　発表</a:t>
                      </a:r>
                      <a:r>
                        <a:rPr lang="en-US"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7</a:t>
                      </a: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分＋学生からの質問</a:t>
                      </a:r>
                      <a:r>
                        <a:rPr lang="en-US"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分</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11:30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講評</a:t>
                      </a:r>
                      <a:endPar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閉会式</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12:00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昼食</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13:00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アンケート記入</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13:30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バス乗車・研修</a:t>
                      </a: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センター</a:t>
                      </a:r>
                      <a:endParaRPr lang="en-US" alt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出発</a:t>
                      </a:r>
                      <a:endPar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13:50</a:t>
                      </a:r>
                      <a:endPar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ＪＲ武並駅　学生下車</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15:00</a:t>
                      </a:r>
                      <a:r>
                        <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頃</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ＪＲ金山駅　学生</a:t>
                      </a: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下車</a:t>
                      </a:r>
                      <a:r>
                        <a:rPr lang="ja-JP" altLang="en-US"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解散</a:t>
                      </a:r>
                      <a:endPar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493">
                <a:tc>
                  <a:txBody>
                    <a:bodyPr/>
                    <a:lstStyle/>
                    <a:p>
                      <a:pPr algn="ctr">
                        <a:spcAft>
                          <a:spcPts val="0"/>
                        </a:spcAft>
                      </a:pPr>
                      <a:r>
                        <a:rPr lang="en-US"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15:30</a:t>
                      </a:r>
                      <a:r>
                        <a:rPr lang="ja-JP" sz="105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頃</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ＪＲ岐阜駅　学生</a:t>
                      </a: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下車</a:t>
                      </a:r>
                      <a:r>
                        <a:rPr lang="ja-JP" altLang="en-US"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解散</a:t>
                      </a:r>
                      <a:endPar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345415272"/>
              </p:ext>
            </p:extLst>
          </p:nvPr>
        </p:nvGraphicFramePr>
        <p:xfrm>
          <a:off x="469283" y="760007"/>
          <a:ext cx="2770922" cy="4821395"/>
        </p:xfrm>
        <a:graphic>
          <a:graphicData uri="http://schemas.openxmlformats.org/drawingml/2006/table">
            <a:tbl>
              <a:tblPr bandRow="1">
                <a:tableStyleId>{5C22544A-7EE6-4342-B048-85BDC9FD1C3A}</a:tableStyleId>
              </a:tblPr>
              <a:tblGrid>
                <a:gridCol w="690059"/>
                <a:gridCol w="2080863"/>
              </a:tblGrid>
              <a:tr h="436555">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２日目（９月８日）</a:t>
                      </a:r>
                    </a:p>
                  </a:txBody>
                  <a:tcPr marL="109484" marR="109484" marT="54742" marB="54742" anchor="ctr">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rgbClr val="5877BA"/>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7:30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朝食</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本日</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の注意事項と連絡</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8</a:t>
                      </a: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コース</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毎</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a:t>
                      </a:r>
                      <a:r>
                        <a:rPr lang="ja-JP" alt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分かれて振り返り</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5845">
                <a:tc>
                  <a:txBody>
                    <a:bodyPr/>
                    <a:lstStyle/>
                    <a:p>
                      <a:pPr marL="0" marR="0" indent="0" algn="ctr" defTabSz="646488" rtl="0" eaLnBrk="1" fontAlgn="auto" latinLnBrk="0" hangingPunct="1">
                        <a:lnSpc>
                          <a:spcPct val="100000"/>
                        </a:lnSpc>
                        <a:spcBef>
                          <a:spcPts val="0"/>
                        </a:spcBef>
                        <a:spcAft>
                          <a:spcPts val="0"/>
                        </a:spcAft>
                        <a:buClrTx/>
                        <a:buSzTx/>
                        <a:buFontTx/>
                        <a:buNone/>
                        <a:tabLst/>
                        <a:defRPr/>
                      </a:pP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9:00</a:t>
                      </a:r>
                      <a:endParaRPr lang="ja-JP"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ゲストスピーカー講義</a:t>
                      </a:r>
                      <a:r>
                        <a:rPr kumimoji="1" lang="en-US" altLang="ja-JP" sz="1100" dirty="0" smtClean="0">
                          <a:solidFill>
                            <a:schemeClr val="tx1"/>
                          </a:solidFill>
                          <a:latin typeface="メイリオ" panose="020B0604030504040204" pitchFamily="50" charset="-128"/>
                          <a:ea typeface="メイリオ" panose="020B0604030504040204" pitchFamily="50" charset="-128"/>
                        </a:rPr>
                        <a:t/>
                      </a:r>
                      <a:br>
                        <a:rPr kumimoji="1" lang="en-US" altLang="ja-JP" sz="1100" dirty="0" smtClean="0">
                          <a:solidFill>
                            <a:schemeClr val="tx1"/>
                          </a:solidFill>
                          <a:latin typeface="メイリオ" panose="020B0604030504040204" pitchFamily="50" charset="-128"/>
                          <a:ea typeface="メイリオ" panose="020B0604030504040204" pitchFamily="50" charset="-128"/>
                        </a:rPr>
                      </a:br>
                      <a:r>
                        <a:rPr kumimoji="1" lang="ja-JP" altLang="en-US" sz="1100" dirty="0" smtClean="0">
                          <a:solidFill>
                            <a:schemeClr val="tx1"/>
                          </a:solidFill>
                          <a:latin typeface="メイリオ" panose="020B0604030504040204" pitchFamily="50" charset="-128"/>
                          <a:ea typeface="メイリオ" panose="020B0604030504040204" pitchFamily="50" charset="-128"/>
                        </a:rPr>
                        <a:t>（質疑応答含め各</a:t>
                      </a:r>
                      <a:r>
                        <a:rPr kumimoji="1" lang="en-US" altLang="ja-JP" sz="1100" dirty="0" smtClean="0">
                          <a:solidFill>
                            <a:schemeClr val="tx1"/>
                          </a:solidFill>
                          <a:latin typeface="メイリオ" panose="020B0604030504040204" pitchFamily="50" charset="-128"/>
                          <a:ea typeface="メイリオ" panose="020B0604030504040204" pitchFamily="50" charset="-128"/>
                        </a:rPr>
                        <a:t>60</a:t>
                      </a:r>
                      <a:r>
                        <a:rPr kumimoji="1" lang="ja-JP" altLang="en-US" sz="1100" dirty="0" smtClean="0">
                          <a:solidFill>
                            <a:schemeClr val="tx1"/>
                          </a:solidFill>
                          <a:latin typeface="メイリオ" panose="020B0604030504040204" pitchFamily="50" charset="-128"/>
                          <a:ea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marL="0" marR="0" indent="0" algn="ctr" defTabSz="646488" rtl="0" eaLnBrk="1" fontAlgn="auto" latinLnBrk="0" hangingPunct="1">
                        <a:lnSpc>
                          <a:spcPct val="100000"/>
                        </a:lnSpc>
                        <a:spcBef>
                          <a:spcPts val="0"/>
                        </a:spcBef>
                        <a:spcAft>
                          <a:spcPts val="0"/>
                        </a:spcAft>
                        <a:buClrTx/>
                        <a:buSzTx/>
                        <a:buFontTx/>
                        <a:buNone/>
                        <a:tabLst/>
                        <a:defRPr/>
                      </a:pP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11:00</a:t>
                      </a:r>
                      <a:endParaRPr lang="ja-JP"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ワーキングテーマの話し合い</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12:00</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昼食</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講師との交流</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13:00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グループワーク</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a:t>
                      </a: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6</a:t>
                      </a: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コースごとに</a:t>
                      </a: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中間</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発表</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17:00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グループワーク</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18:30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夕食</a:t>
                      </a: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6555">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19:30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全体で</a:t>
                      </a: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中間報告</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6350"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正方形/長方形 8"/>
          <p:cNvSpPr/>
          <p:nvPr/>
        </p:nvSpPr>
        <p:spPr>
          <a:xfrm>
            <a:off x="6764876" y="747117"/>
            <a:ext cx="127173" cy="9326302"/>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Tree>
    <p:extLst>
      <p:ext uri="{BB962C8B-B14F-4D97-AF65-F5344CB8AC3E}">
        <p14:creationId xmlns:p14="http://schemas.microsoft.com/office/powerpoint/2010/main" val="639976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17" y="3598"/>
            <a:ext cx="6860917" cy="2608978"/>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12120619"/>
              </p:ext>
            </p:extLst>
          </p:nvPr>
        </p:nvGraphicFramePr>
        <p:xfrm>
          <a:off x="3532845" y="739047"/>
          <a:ext cx="2777881" cy="8293272"/>
        </p:xfrm>
        <a:graphic>
          <a:graphicData uri="http://schemas.openxmlformats.org/drawingml/2006/table">
            <a:tbl>
              <a:tblPr bandRow="1">
                <a:tableStyleId>{5C22544A-7EE6-4342-B048-85BDC9FD1C3A}</a:tableStyleId>
              </a:tblPr>
              <a:tblGrid>
                <a:gridCol w="653979"/>
                <a:gridCol w="2123902"/>
              </a:tblGrid>
              <a:tr h="430487">
                <a:tc gridSpan="2">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１日目（９月７日）</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rgbClr val="FF2929"/>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8</a:t>
                      </a:r>
                      <a:r>
                        <a:rPr kumimoji="1" lang="ja-JP" altLang="en-US" sz="1050" b="1" dirty="0" smtClean="0">
                          <a:solidFill>
                            <a:schemeClr val="tx1"/>
                          </a:solidFill>
                          <a:latin typeface="メイリオ" panose="020B0604030504040204" pitchFamily="50" charset="-128"/>
                          <a:ea typeface="メイリオ" panose="020B0604030504040204" pitchFamily="50" charset="-128"/>
                        </a:rPr>
                        <a:t>：</a:t>
                      </a:r>
                      <a:r>
                        <a:rPr kumimoji="1" lang="en-US" altLang="ja-JP" sz="1050" b="1" dirty="0" smtClean="0">
                          <a:solidFill>
                            <a:schemeClr val="tx1"/>
                          </a:solidFill>
                          <a:latin typeface="メイリオ" panose="020B0604030504040204" pitchFamily="50" charset="-128"/>
                          <a:ea typeface="メイリオ" panose="020B0604030504040204" pitchFamily="50" charset="-128"/>
                        </a:rPr>
                        <a:t>50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rPr>
                        <a:t>JR</a:t>
                      </a:r>
                      <a:r>
                        <a:rPr kumimoji="1" lang="ja-JP" altLang="en-US" sz="1100" dirty="0" smtClean="0">
                          <a:solidFill>
                            <a:schemeClr val="tx1"/>
                          </a:solidFill>
                          <a:latin typeface="メイリオ" panose="020B0604030504040204" pitchFamily="50" charset="-128"/>
                          <a:ea typeface="メイリオ" panose="020B0604030504040204" pitchFamily="50" charset="-128"/>
                        </a:rPr>
                        <a:t>岐阜駅出発</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10:00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rPr>
                        <a:t>JR</a:t>
                      </a:r>
                      <a:r>
                        <a:rPr kumimoji="1" lang="ja-JP" altLang="en-US" sz="1100" dirty="0" smtClean="0">
                          <a:solidFill>
                            <a:schemeClr val="tx1"/>
                          </a:solidFill>
                          <a:latin typeface="メイリオ" panose="020B0604030504040204" pitchFamily="50" charset="-128"/>
                          <a:ea typeface="メイリオ" panose="020B0604030504040204" pitchFamily="50" charset="-128"/>
                        </a:rPr>
                        <a:t>金山駅出発</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11:15 </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幸兵衛窯・市之倉さかづき美術館　（説明付）</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12:20</a:t>
                      </a:r>
                    </a:p>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昼食（市之倉公民館）</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　</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13:10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モザイクタイルミュージアム</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見学（学芸員説明付）</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13:40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多治見タイル産業の歴史説明</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（ミュージアムにて）</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14:10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タイル業界説明</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rPr>
                        <a:t>販売戦略等</a:t>
                      </a:r>
                      <a:r>
                        <a:rPr kumimoji="1" lang="en-US" altLang="ja-JP" sz="1100" dirty="0" smtClean="0">
                          <a:solidFill>
                            <a:schemeClr val="tx1"/>
                          </a:solidFill>
                          <a:latin typeface="メイリオ" panose="020B0604030504040204" pitchFamily="50" charset="-128"/>
                          <a:ea typeface="メイリオ" panose="020B0604030504040204" pitchFamily="50" charset="-128"/>
                        </a:rPr>
                        <a:t>)</a:t>
                      </a:r>
                    </a:p>
                    <a:p>
                      <a:r>
                        <a:rPr kumimoji="1" lang="ja-JP" altLang="en-US" sz="1100" dirty="0" smtClean="0">
                          <a:solidFill>
                            <a:schemeClr val="tx1"/>
                          </a:solidFill>
                          <a:latin typeface="メイリオ" panose="020B0604030504040204" pitchFamily="50" charset="-128"/>
                          <a:ea typeface="メイリオ" panose="020B0604030504040204" pitchFamily="50" charset="-128"/>
                        </a:rPr>
                        <a:t>（ミュージアムにて）</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14:50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質疑応答</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solidFill>
                          <a:latin typeface="メイリオ" panose="020B0604030504040204" pitchFamily="50" charset="-128"/>
                          <a:ea typeface="メイリオ" panose="020B0604030504040204" pitchFamily="50" charset="-128"/>
                        </a:rPr>
                        <a:t>（ミュージアムにて）</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15:00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モザイクタイルミュージアム出発</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15:10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企業見学（株式会社オザワモザイクタイルワークス）</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16:00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smtClean="0">
                          <a:solidFill>
                            <a:schemeClr val="tx1"/>
                          </a:solidFill>
                          <a:latin typeface="メイリオ" panose="020B0604030504040204" pitchFamily="50" charset="-128"/>
                          <a:ea typeface="メイリオ" panose="020B0604030504040204" pitchFamily="50" charset="-128"/>
                        </a:rPr>
                        <a:t>見学終了→出発</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研修センター到着</a:t>
                      </a:r>
                    </a:p>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宿泊部屋への荷物搬入</a:t>
                      </a: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17:3</a:t>
                      </a: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開会</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挨拶</a:t>
                      </a:r>
                      <a:endParaRPr lang="en-US"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COC</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とサマースクールの目的</a:t>
                      </a:r>
                    </a:p>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全体スケジュール、注意事項</a:t>
                      </a: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17:45</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教職員からのコース</a:t>
                      </a:r>
                      <a:r>
                        <a:rPr 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PR</a:t>
                      </a:r>
                    </a:p>
                    <a:p>
                      <a:pPr algn="just">
                        <a:spcAft>
                          <a:spcPts val="0"/>
                        </a:spcAft>
                      </a:pP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テーマ</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18:00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チームビルディング、目標</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設定</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19:00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立食</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懇親会</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入浴（時間指定）</a:t>
                      </a:r>
                    </a:p>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グループでのテーマ検討</a:t>
                      </a: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22:00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最終発表の形式についての説明</a:t>
                      </a:r>
                    </a:p>
                  </a:txBody>
                  <a:tcPr marL="68580" marR="68580" marT="0" marB="0">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08270258"/>
              </p:ext>
            </p:extLst>
          </p:nvPr>
        </p:nvGraphicFramePr>
        <p:xfrm>
          <a:off x="623671" y="5261843"/>
          <a:ext cx="2782963" cy="4192890"/>
        </p:xfrm>
        <a:graphic>
          <a:graphicData uri="http://schemas.openxmlformats.org/drawingml/2006/table">
            <a:tbl>
              <a:tblPr bandRow="1">
                <a:tableStyleId>{5C22544A-7EE6-4342-B048-85BDC9FD1C3A}</a:tableStyleId>
              </a:tblPr>
              <a:tblGrid>
                <a:gridCol w="1293001"/>
                <a:gridCol w="1489962"/>
              </a:tblGrid>
              <a:tr h="387780">
                <a:tc gridSpan="2">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班メンバー名</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rgbClr val="FF2929"/>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0511">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6350"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 name="正方形/長方形 17"/>
          <p:cNvSpPr/>
          <p:nvPr/>
        </p:nvSpPr>
        <p:spPr>
          <a:xfrm>
            <a:off x="643567" y="722646"/>
            <a:ext cx="2758642" cy="181084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solidFill>
                <a:prstClr val="white"/>
              </a:solidFill>
            </a:endParaRPr>
          </a:p>
        </p:txBody>
      </p:sp>
      <p:sp>
        <p:nvSpPr>
          <p:cNvPr id="19" name="角丸四角形 18"/>
          <p:cNvSpPr/>
          <p:nvPr/>
        </p:nvSpPr>
        <p:spPr>
          <a:xfrm>
            <a:off x="637925" y="3166379"/>
            <a:ext cx="2758642" cy="1948165"/>
          </a:xfrm>
          <a:prstGeom prst="roundRect">
            <a:avLst>
              <a:gd name="adj" fmla="val 6289"/>
            </a:avLst>
          </a:prstGeom>
          <a:solidFill>
            <a:schemeClr val="accent6">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20" name="角丸四角形 19"/>
          <p:cNvSpPr/>
          <p:nvPr/>
        </p:nvSpPr>
        <p:spPr>
          <a:xfrm>
            <a:off x="621558" y="2569525"/>
            <a:ext cx="2758642" cy="612188"/>
          </a:xfrm>
          <a:prstGeom prst="roundRect">
            <a:avLst/>
          </a:prstGeom>
          <a:solidFill>
            <a:schemeClr val="accent6">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solidFill>
                <a:prstClr val="white"/>
              </a:solidFill>
            </a:endParaRPr>
          </a:p>
        </p:txBody>
      </p:sp>
      <p:sp>
        <p:nvSpPr>
          <p:cNvPr id="21" name="テキスト ボックス 20"/>
          <p:cNvSpPr txBox="1"/>
          <p:nvPr/>
        </p:nvSpPr>
        <p:spPr>
          <a:xfrm>
            <a:off x="664554" y="2647211"/>
            <a:ext cx="2575651" cy="442301"/>
          </a:xfrm>
          <a:prstGeom prst="rect">
            <a:avLst/>
          </a:prstGeom>
          <a:noFill/>
        </p:spPr>
        <p:txBody>
          <a:bodyPr wrap="square" lIns="0" tIns="0" rIns="0" bIns="0" rtlCol="0">
            <a:spAutoFit/>
          </a:bodyPr>
          <a:lstStyle/>
          <a:p>
            <a:r>
              <a:rPr lang="ja-JP" altLang="en-US" sz="1437" dirty="0">
                <a:solidFill>
                  <a:prstClr val="white"/>
                </a:solidFill>
                <a:latin typeface="HG丸ｺﾞｼｯｸM-PRO" panose="020F0600000000000000" pitchFamily="50" charset="-128"/>
                <a:ea typeface="HG丸ｺﾞｼｯｸM-PRO" panose="020F0600000000000000" pitchFamily="50" charset="-128"/>
              </a:rPr>
              <a:t>　地域の産業・観光振興計画と</a:t>
            </a:r>
            <a:endParaRPr lang="en-US" altLang="ja-JP" sz="1437" dirty="0">
              <a:solidFill>
                <a:prstClr val="white"/>
              </a:solidFill>
              <a:latin typeface="HG丸ｺﾞｼｯｸM-PRO" panose="020F0600000000000000" pitchFamily="50" charset="-128"/>
              <a:ea typeface="HG丸ｺﾞｼｯｸM-PRO" panose="020F0600000000000000" pitchFamily="50" charset="-128"/>
            </a:endParaRPr>
          </a:p>
          <a:p>
            <a:pPr algn="r"/>
            <a:r>
              <a:rPr lang="ja-JP" altLang="en-US" sz="1437" dirty="0">
                <a:solidFill>
                  <a:prstClr val="white"/>
                </a:solidFill>
                <a:latin typeface="HG丸ｺﾞｼｯｸM-PRO" panose="020F0600000000000000" pitchFamily="50" charset="-128"/>
                <a:ea typeface="HG丸ｺﾞｼｯｸM-PRO" panose="020F0600000000000000" pitchFamily="50" charset="-128"/>
              </a:rPr>
              <a:t>タイル産業の将来を考える！</a:t>
            </a:r>
          </a:p>
        </p:txBody>
      </p:sp>
      <p:pic>
        <p:nvPicPr>
          <p:cNvPr id="22" name="図 2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rcRect l="16327" r="1" b="7232"/>
          <a:stretch/>
        </p:blipFill>
        <p:spPr>
          <a:xfrm>
            <a:off x="736240" y="804787"/>
            <a:ext cx="2573296" cy="1646565"/>
          </a:xfrm>
          <a:prstGeom prst="rect">
            <a:avLst/>
          </a:prstGeom>
        </p:spPr>
      </p:pic>
      <p:sp>
        <p:nvSpPr>
          <p:cNvPr id="23" name="テキスト ボックス 22"/>
          <p:cNvSpPr txBox="1"/>
          <p:nvPr/>
        </p:nvSpPr>
        <p:spPr>
          <a:xfrm>
            <a:off x="810340" y="3259548"/>
            <a:ext cx="2413812" cy="1836400"/>
          </a:xfrm>
          <a:prstGeom prst="rect">
            <a:avLst/>
          </a:prstGeom>
          <a:noFill/>
        </p:spPr>
        <p:txBody>
          <a:bodyPr wrap="square" rtlCol="0">
            <a:spAutoFit/>
          </a:bodyPr>
          <a:lstStyle/>
          <a:p>
            <a:pPr algn="just">
              <a:lnSpc>
                <a:spcPts val="1724"/>
              </a:lnSpc>
            </a:pPr>
            <a:r>
              <a:rPr lang="ja-JP" altLang="ja-JP" sz="1257" dirty="0">
                <a:solidFill>
                  <a:prstClr val="black"/>
                </a:solidFill>
                <a:latin typeface="HG丸ｺﾞｼｯｸM-PRO" panose="020F0600000000000000" pitchFamily="50" charset="-128"/>
                <a:ea typeface="HG丸ｺﾞｼｯｸM-PRO" panose="020F0600000000000000" pitchFamily="50" charset="-128"/>
              </a:rPr>
              <a:t>多治見市は、日本一のタイルの街。タイルは、建物の外壁からかわいらしい雑貨まで、とても身近な存在です。多治見市全面協力のもと、ミュージアムや企業の見学を通して、産業振興や観光の可能性を</a:t>
            </a:r>
            <a:r>
              <a:rPr lang="ja-JP" altLang="en-US" sz="1257" dirty="0">
                <a:solidFill>
                  <a:prstClr val="black"/>
                </a:solidFill>
                <a:latin typeface="HG丸ｺﾞｼｯｸM-PRO" panose="020F0600000000000000" pitchFamily="50" charset="-128"/>
                <a:ea typeface="HG丸ｺﾞｼｯｸM-PRO" panose="020F0600000000000000" pitchFamily="50" charset="-128"/>
              </a:rPr>
              <a:t>　</a:t>
            </a:r>
            <a:r>
              <a:rPr lang="ja-JP" altLang="ja-JP" sz="1257" dirty="0">
                <a:solidFill>
                  <a:prstClr val="black"/>
                </a:solidFill>
                <a:latin typeface="HG丸ｺﾞｼｯｸM-PRO" panose="020F0600000000000000" pitchFamily="50" charset="-128"/>
                <a:ea typeface="HG丸ｺﾞｼｯｸM-PRO" panose="020F0600000000000000" pitchFamily="50" charset="-128"/>
              </a:rPr>
              <a:t>考えましょう！ </a:t>
            </a:r>
            <a:endParaRPr lang="ja-JP" altLang="en-US" sz="1257"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518240" y="1594842"/>
            <a:ext cx="1224443" cy="1017734"/>
            <a:chOff x="495115" y="6143223"/>
            <a:chExt cx="1022647" cy="850005"/>
          </a:xfrm>
        </p:grpSpPr>
        <p:sp>
          <p:nvSpPr>
            <p:cNvPr id="25" name="円/楕円 24"/>
            <p:cNvSpPr/>
            <p:nvPr/>
          </p:nvSpPr>
          <p:spPr>
            <a:xfrm>
              <a:off x="592428" y="6143223"/>
              <a:ext cx="850005" cy="850005"/>
            </a:xfrm>
            <a:prstGeom prst="ellipse">
              <a:avLst/>
            </a:prstGeom>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2645">
                <a:solidFill>
                  <a:prstClr val="white"/>
                </a:solidFill>
              </a:endParaRPr>
            </a:p>
          </p:txBody>
        </p:sp>
        <p:sp>
          <p:nvSpPr>
            <p:cNvPr id="26" name="正方形/長方形 25"/>
            <p:cNvSpPr/>
            <p:nvPr/>
          </p:nvSpPr>
          <p:spPr>
            <a:xfrm rot="20700000">
              <a:off x="495115" y="6152653"/>
              <a:ext cx="1022647" cy="831146"/>
            </a:xfrm>
            <a:prstGeom prst="rect">
              <a:avLst/>
            </a:prstGeom>
            <a:noFill/>
          </p:spPr>
          <p:txBody>
            <a:bodyPr wrap="square" lIns="109484" tIns="54742" rIns="109484" bIns="54742">
              <a:spAutoFit/>
            </a:bodyPr>
            <a:lstStyle/>
            <a:p>
              <a:pPr algn="ctr"/>
              <a:r>
                <a:rPr lang="ja-JP" altLang="en-US" sz="2874" b="1" dirty="0">
                  <a:ln w="12700" cmpd="sng">
                    <a:noFill/>
                    <a:prstDash val="solid"/>
                  </a:ln>
                  <a:solidFill>
                    <a:prstClr val="white"/>
                  </a:solidFill>
                </a:rPr>
                <a:t>多治見で</a:t>
              </a:r>
              <a:endParaRPr lang="en-US" altLang="ja-JP" sz="2874" b="1" dirty="0">
                <a:ln w="12700" cmpd="sng">
                  <a:noFill/>
                  <a:prstDash val="solid"/>
                </a:ln>
                <a:solidFill>
                  <a:prstClr val="white"/>
                </a:solidFill>
              </a:endParaRPr>
            </a:p>
          </p:txBody>
        </p:sp>
      </p:grpSp>
      <p:sp>
        <p:nvSpPr>
          <p:cNvPr id="27" name="正方形/長方形 26"/>
          <p:cNvSpPr/>
          <p:nvPr/>
        </p:nvSpPr>
        <p:spPr>
          <a:xfrm>
            <a:off x="1682483" y="2041417"/>
            <a:ext cx="1724151" cy="534634"/>
          </a:xfrm>
          <a:prstGeom prst="rect">
            <a:avLst/>
          </a:prstGeom>
        </p:spPr>
        <p:txBody>
          <a:bodyPr wrap="square">
            <a:spAutoFit/>
          </a:bodyPr>
          <a:lstStyle/>
          <a:p>
            <a:r>
              <a:rPr lang="ja-JP" altLang="en-US" sz="2874" b="1" dirty="0">
                <a:ln w="28575">
                  <a:solidFill>
                    <a:prstClr val="white"/>
                  </a:solidFill>
                </a:ln>
                <a:solidFill>
                  <a:srgbClr val="002060"/>
                </a:solidFill>
                <a:effectLst>
                  <a:outerShdw blurRad="76200" dist="63500" dir="2700000" algn="tl" rotWithShape="0">
                    <a:prstClr val="black">
                      <a:alpha val="80000"/>
                    </a:prstClr>
                  </a:outerShdw>
                </a:effectLst>
                <a:latin typeface="HG創英角ﾎﾟｯﾌﾟ体" panose="040B0A09000000000000" pitchFamily="49" charset="-128"/>
                <a:ea typeface="HG創英角ﾎﾟｯﾌﾟ体" panose="040B0A09000000000000" pitchFamily="49" charset="-128"/>
              </a:rPr>
              <a:t>Ｂコース</a:t>
            </a:r>
            <a:endParaRPr lang="ja-JP" altLang="en-US" sz="2874" dirty="0">
              <a:ln w="28575">
                <a:solidFill>
                  <a:prstClr val="white"/>
                </a:solidFill>
              </a:ln>
              <a:solidFill>
                <a:prstClr val="black"/>
              </a:solidFill>
            </a:endParaRPr>
          </a:p>
        </p:txBody>
      </p:sp>
      <p:sp>
        <p:nvSpPr>
          <p:cNvPr id="28" name="正方形/長方形 27"/>
          <p:cNvSpPr/>
          <p:nvPr/>
        </p:nvSpPr>
        <p:spPr>
          <a:xfrm>
            <a:off x="-734" y="-3541"/>
            <a:ext cx="379064" cy="2349336"/>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29" name="正方形/長方形 28"/>
          <p:cNvSpPr/>
          <p:nvPr/>
        </p:nvSpPr>
        <p:spPr>
          <a:xfrm>
            <a:off x="-3132" y="579698"/>
            <a:ext cx="127173" cy="9326302"/>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30" name="縦書きテキスト プレースホルダー 57"/>
          <p:cNvSpPr txBox="1">
            <a:spLocks/>
          </p:cNvSpPr>
          <p:nvPr/>
        </p:nvSpPr>
        <p:spPr>
          <a:xfrm>
            <a:off x="9060" y="0"/>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dirty="0" smtClean="0">
                <a:solidFill>
                  <a:prstClr val="white"/>
                </a:solidFill>
                <a:latin typeface="HGP創英角ｺﾞｼｯｸUB" panose="020B0900000000000000" pitchFamily="50" charset="-128"/>
                <a:ea typeface="HGP創英角ｺﾞｼｯｸUB" panose="020B0900000000000000" pitchFamily="50" charset="-128"/>
              </a:rPr>
              <a:t>多治見コース・紹介・１日目</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4956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17" y="3598"/>
            <a:ext cx="6860917" cy="2608978"/>
          </a:xfrm>
          <a:prstGeom prst="rect">
            <a:avLst/>
          </a:prstGeom>
        </p:spPr>
      </p:pic>
      <p:sp>
        <p:nvSpPr>
          <p:cNvPr id="21" name="テキスト ボックス 20"/>
          <p:cNvSpPr txBox="1"/>
          <p:nvPr/>
        </p:nvSpPr>
        <p:spPr>
          <a:xfrm>
            <a:off x="664554" y="2647211"/>
            <a:ext cx="2575651" cy="442301"/>
          </a:xfrm>
          <a:prstGeom prst="rect">
            <a:avLst/>
          </a:prstGeom>
          <a:noFill/>
        </p:spPr>
        <p:txBody>
          <a:bodyPr wrap="square" lIns="0" tIns="0" rIns="0" bIns="0" rtlCol="0">
            <a:spAutoFit/>
          </a:bodyPr>
          <a:lstStyle/>
          <a:p>
            <a:r>
              <a:rPr lang="ja-JP" altLang="en-US" sz="1437" dirty="0">
                <a:solidFill>
                  <a:prstClr val="white"/>
                </a:solidFill>
                <a:latin typeface="HG丸ｺﾞｼｯｸM-PRO" panose="020F0600000000000000" pitchFamily="50" charset="-128"/>
                <a:ea typeface="HG丸ｺﾞｼｯｸM-PRO" panose="020F0600000000000000" pitchFamily="50" charset="-128"/>
              </a:rPr>
              <a:t>　地域の産業・観光振興計画と</a:t>
            </a:r>
            <a:endParaRPr lang="en-US" altLang="ja-JP" sz="1437" dirty="0">
              <a:solidFill>
                <a:prstClr val="white"/>
              </a:solidFill>
              <a:latin typeface="HG丸ｺﾞｼｯｸM-PRO" panose="020F0600000000000000" pitchFamily="50" charset="-128"/>
              <a:ea typeface="HG丸ｺﾞｼｯｸM-PRO" panose="020F0600000000000000" pitchFamily="50" charset="-128"/>
            </a:endParaRPr>
          </a:p>
          <a:p>
            <a:pPr algn="r"/>
            <a:r>
              <a:rPr lang="ja-JP" altLang="en-US" sz="1437" dirty="0">
                <a:solidFill>
                  <a:prstClr val="white"/>
                </a:solidFill>
                <a:latin typeface="HG丸ｺﾞｼｯｸM-PRO" panose="020F0600000000000000" pitchFamily="50" charset="-128"/>
                <a:ea typeface="HG丸ｺﾞｼｯｸM-PRO" panose="020F0600000000000000" pitchFamily="50" charset="-128"/>
              </a:rPr>
              <a:t>タイル産業の将来を考える！</a:t>
            </a:r>
          </a:p>
        </p:txBody>
      </p:sp>
      <p:sp>
        <p:nvSpPr>
          <p:cNvPr id="28" name="正方形/長方形 27"/>
          <p:cNvSpPr/>
          <p:nvPr/>
        </p:nvSpPr>
        <p:spPr>
          <a:xfrm>
            <a:off x="6497762" y="0"/>
            <a:ext cx="379064" cy="23493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29" name="正方形/長方形 28"/>
          <p:cNvSpPr/>
          <p:nvPr/>
        </p:nvSpPr>
        <p:spPr>
          <a:xfrm>
            <a:off x="6761249" y="579698"/>
            <a:ext cx="127173" cy="93263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solidFill>
                <a:prstClr val="white"/>
              </a:solidFill>
            </a:endParaRPr>
          </a:p>
        </p:txBody>
      </p:sp>
      <p:sp>
        <p:nvSpPr>
          <p:cNvPr id="30" name="縦書きテキスト プレースホルダー 57"/>
          <p:cNvSpPr txBox="1">
            <a:spLocks/>
          </p:cNvSpPr>
          <p:nvPr/>
        </p:nvSpPr>
        <p:spPr>
          <a:xfrm>
            <a:off x="6505997" y="20858"/>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dirty="0" smtClean="0">
                <a:solidFill>
                  <a:prstClr val="white"/>
                </a:solidFill>
                <a:latin typeface="HGP創英角ｺﾞｼｯｸUB" panose="020B0900000000000000" pitchFamily="50" charset="-128"/>
                <a:ea typeface="HGP創英角ｺﾞｼｯｸUB" panose="020B0900000000000000" pitchFamily="50" charset="-128"/>
              </a:rPr>
              <a:t>多治見コース・２日・３日目</a:t>
            </a: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541523589"/>
              </p:ext>
            </p:extLst>
          </p:nvPr>
        </p:nvGraphicFramePr>
        <p:xfrm>
          <a:off x="3532845" y="760004"/>
          <a:ext cx="2777881" cy="5149507"/>
        </p:xfrm>
        <a:graphic>
          <a:graphicData uri="http://schemas.openxmlformats.org/drawingml/2006/table">
            <a:tbl>
              <a:tblPr bandRow="1">
                <a:tableStyleId>{5C22544A-7EE6-4342-B048-85BDC9FD1C3A}</a:tableStyleId>
              </a:tblPr>
              <a:tblGrid>
                <a:gridCol w="653979"/>
                <a:gridCol w="2123902"/>
              </a:tblGrid>
              <a:tr h="422417">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３日目（９月９日）</a:t>
                      </a: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7:30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朝食</a:t>
                      </a:r>
                      <a:endParaRPr lang="en-US" alt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本日</a:t>
                      </a: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の注意事項と連絡</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8:30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部屋の片づけ</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9:00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発表準備</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10:00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最終発表会</a:t>
                      </a:r>
                    </a:p>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各チーム　発表</a:t>
                      </a:r>
                      <a:r>
                        <a:rPr lang="en-US"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7</a:t>
                      </a: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分＋学生からの質問</a:t>
                      </a:r>
                      <a:r>
                        <a:rPr lang="en-US"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分</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11:30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講評</a:t>
                      </a:r>
                      <a:endPar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閉会式</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12:00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昼食</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13:00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アンケート記入</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13:30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バス乗車・研修センター出発</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13:50</a:t>
                      </a:r>
                      <a:endPar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ＪＲ武並駅　学生下車</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15:00</a:t>
                      </a:r>
                      <a:r>
                        <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頃</a:t>
                      </a: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ＪＲ金山駅　学生下車　解散</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15:30</a:t>
                      </a:r>
                      <a:r>
                        <a:rPr lang="ja-JP" sz="1100" b="1"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頃</a:t>
                      </a: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ln>
                            <a:noFill/>
                          </a:ln>
                          <a:effectLst/>
                          <a:latin typeface="メイリオ" panose="020B0604030504040204" pitchFamily="50" charset="-128"/>
                          <a:ea typeface="メイリオ" panose="020B0604030504040204" pitchFamily="50" charset="-128"/>
                          <a:cs typeface="Times New Roman" panose="02020603050405020304" pitchFamily="18" charset="0"/>
                        </a:rPr>
                        <a:t>ＪＲ岐阜駅　学生下車　解散</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756186325"/>
              </p:ext>
            </p:extLst>
          </p:nvPr>
        </p:nvGraphicFramePr>
        <p:xfrm>
          <a:off x="618808" y="747117"/>
          <a:ext cx="2777881" cy="7328105"/>
        </p:xfrm>
        <a:graphic>
          <a:graphicData uri="http://schemas.openxmlformats.org/drawingml/2006/table">
            <a:tbl>
              <a:tblPr bandRow="1">
                <a:tableStyleId>{5C22544A-7EE6-4342-B048-85BDC9FD1C3A}</a:tableStyleId>
              </a:tblPr>
              <a:tblGrid>
                <a:gridCol w="653979"/>
                <a:gridCol w="2123902"/>
              </a:tblGrid>
              <a:tr h="431065">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２日目（９月８日）</a:t>
                      </a:r>
                    </a:p>
                  </a:txBody>
                  <a:tcPr marL="109484" marR="109484" marT="54742" marB="54742" anchor="ctr">
                    <a:lnL w="6350"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rgbClr val="FF2929"/>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7:30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朝食</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本日</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の注意事項と連絡</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8:30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研修センター出発</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9:30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企業見学</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（杉浦製陶株式会社）</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10:30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見学終了　→バス移動</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10:50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産業文化センター到着</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11:00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講義研修①「多治見市における地域産業の現状と課題」</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11:30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講義研修②「多治見市の産業・観光振興計画について」</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12:00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昼食</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13:00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本町おりべストリート見学</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（モザイク美鈴見学）</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14:00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グループ討議開始</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16:30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グループ討議終了</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→各グループ中間発表</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16:50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中間発表講評</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（多治見市職員）</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altLang="ja-JP"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17:00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産業文化センター出発</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18:00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研修センター到着</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18:30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夕食</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065">
                <a:tc>
                  <a:txBody>
                    <a:bodyPr/>
                    <a:lstStyle/>
                    <a:p>
                      <a:pPr algn="ctr">
                        <a:spcAft>
                          <a:spcPts val="0"/>
                        </a:spcAft>
                      </a:pPr>
                      <a:r>
                        <a:rPr lang="en-US" sz="110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19:30</a:t>
                      </a:r>
                      <a:endParaRPr 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全体でのミニ発表会</a:t>
                      </a:r>
                    </a:p>
                  </a:txBody>
                  <a:tcPr marL="68580" marR="68580" marT="0" marB="0">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123834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17" y="3598"/>
            <a:ext cx="6860917" cy="2608978"/>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1755199037"/>
              </p:ext>
            </p:extLst>
          </p:nvPr>
        </p:nvGraphicFramePr>
        <p:xfrm>
          <a:off x="3532845" y="739047"/>
          <a:ext cx="2777881" cy="7941797"/>
        </p:xfrm>
        <a:graphic>
          <a:graphicData uri="http://schemas.openxmlformats.org/drawingml/2006/table">
            <a:tbl>
              <a:tblPr bandRow="1">
                <a:tableStyleId>{5C22544A-7EE6-4342-B048-85BDC9FD1C3A}</a:tableStyleId>
              </a:tblPr>
              <a:tblGrid>
                <a:gridCol w="653979"/>
                <a:gridCol w="2123902"/>
              </a:tblGrid>
              <a:tr h="430487">
                <a:tc gridSpan="2">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１日目（９月７日）</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rgbClr val="000178"/>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ja-JP" altLang="en-US" sz="1050" b="1" dirty="0" smtClean="0">
                          <a:solidFill>
                            <a:schemeClr val="tx1"/>
                          </a:solidFill>
                          <a:latin typeface="メイリオ" panose="020B0604030504040204" pitchFamily="50" charset="-128"/>
                          <a:ea typeface="メイリオ" panose="020B0604030504040204" pitchFamily="50" charset="-128"/>
                        </a:rPr>
                        <a:t>８</a:t>
                      </a:r>
                      <a:r>
                        <a:rPr kumimoji="1" lang="en-US" altLang="ja-JP" sz="1050" b="1" dirty="0" smtClean="0">
                          <a:solidFill>
                            <a:schemeClr val="tx1"/>
                          </a:solidFill>
                          <a:latin typeface="メイリオ" panose="020B0604030504040204" pitchFamily="50" charset="-128"/>
                          <a:ea typeface="メイリオ" panose="020B0604030504040204" pitchFamily="50" charset="-128"/>
                        </a:rPr>
                        <a:t>:20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rPr>
                        <a:t>JR</a:t>
                      </a:r>
                      <a:r>
                        <a:rPr kumimoji="1" lang="ja-JP" altLang="en-US" sz="1100" dirty="0" smtClean="0">
                          <a:solidFill>
                            <a:schemeClr val="tx1"/>
                          </a:solidFill>
                          <a:latin typeface="メイリオ" panose="020B0604030504040204" pitchFamily="50" charset="-128"/>
                          <a:ea typeface="メイリオ" panose="020B0604030504040204" pitchFamily="50" charset="-128"/>
                        </a:rPr>
                        <a:t>岐阜駅集合</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smtClean="0">
                          <a:solidFill>
                            <a:schemeClr val="tx1"/>
                          </a:solidFill>
                          <a:latin typeface="メイリオ" panose="020B0604030504040204" pitchFamily="50" charset="-128"/>
                          <a:ea typeface="メイリオ" panose="020B0604030504040204" pitchFamily="50" charset="-128"/>
                        </a:rPr>
                        <a:t>9:30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100" dirty="0" smtClean="0">
                          <a:solidFill>
                            <a:schemeClr val="tx1"/>
                          </a:solidFill>
                          <a:latin typeface="メイリオ" panose="020B0604030504040204" pitchFamily="50" charset="-128"/>
                          <a:ea typeface="メイリオ" panose="020B0604030504040204" pitchFamily="50" charset="-128"/>
                        </a:rPr>
                        <a:t>JR</a:t>
                      </a:r>
                      <a:r>
                        <a:rPr kumimoji="1" lang="ja-JP" altLang="en-US" sz="1100" dirty="0" smtClean="0">
                          <a:solidFill>
                            <a:schemeClr val="tx1"/>
                          </a:solidFill>
                          <a:latin typeface="メイリオ" panose="020B0604030504040204" pitchFamily="50" charset="-128"/>
                          <a:ea typeface="メイリオ" panose="020B0604030504040204" pitchFamily="50" charset="-128"/>
                        </a:rPr>
                        <a:t>金山駅集合</a:t>
                      </a: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11:00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メイリオ" panose="020B0604030504040204" pitchFamily="50" charset="-128"/>
                          <a:ea typeface="メイリオ" panose="020B0604030504040204" pitchFamily="50" charset="-128"/>
                        </a:rPr>
                        <a:t>恵那峡サービスエリア到着</a:t>
                      </a:r>
                      <a:endParaRPr lang="en-US" altLang="ja-JP" sz="1100" dirty="0" smtClean="0">
                        <a:latin typeface="メイリオ" panose="020B0604030504040204" pitchFamily="50" charset="-128"/>
                        <a:ea typeface="メイリオ" panose="020B0604030504040204" pitchFamily="50" charset="-128"/>
                      </a:endParaRPr>
                    </a:p>
                    <a:p>
                      <a:r>
                        <a:rPr lang="ja-JP" altLang="en-US" sz="1100" smtClean="0">
                          <a:latin typeface="メイリオ" panose="020B0604030504040204" pitchFamily="50" charset="-128"/>
                          <a:ea typeface="メイリオ" panose="020B0604030504040204" pitchFamily="50" charset="-128"/>
                        </a:rPr>
                        <a:t>昼食（各自持参するか、サービスエリアでお取り下さい）</a:t>
                      </a:r>
                      <a:endParaRPr lang="ja-JP" altLang="en-US" sz="1100" dirty="0">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11:45</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メイリオ" panose="020B0604030504040204" pitchFamily="50" charset="-128"/>
                          <a:ea typeface="メイリオ" panose="020B0604030504040204" pitchFamily="50" charset="-128"/>
                        </a:rPr>
                        <a:t>恵那峡サービスエリア出発</a:t>
                      </a:r>
                      <a:endParaRPr lang="ja-JP" altLang="en-US" sz="1100" dirty="0">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12:00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メイリオ" panose="020B0604030504040204" pitchFamily="50" charset="-128"/>
                          <a:ea typeface="メイリオ" panose="020B0604030504040204" pitchFamily="50" charset="-128"/>
                        </a:rPr>
                        <a:t>はやし農場到着・見学</a:t>
                      </a:r>
                      <a:endParaRPr lang="ja-JP" altLang="en-US" sz="1100" dirty="0">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13:00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メイリオ" panose="020B0604030504040204" pitchFamily="50" charset="-128"/>
                          <a:ea typeface="メイリオ" panose="020B0604030504040204" pitchFamily="50" charset="-128"/>
                        </a:rPr>
                        <a:t>はやし農場出発</a:t>
                      </a:r>
                      <a:endParaRPr lang="ja-JP" altLang="en-US" sz="1100" dirty="0">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13:15</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メイリオ" panose="020B0604030504040204" pitchFamily="50" charset="-128"/>
                          <a:ea typeface="メイリオ" panose="020B0604030504040204" pitchFamily="50" charset="-128"/>
                        </a:rPr>
                        <a:t>めぐりー</a:t>
                      </a:r>
                      <a:r>
                        <a:rPr lang="ja-JP" altLang="en-US" sz="1100" dirty="0" err="1" smtClean="0">
                          <a:latin typeface="メイリオ" panose="020B0604030504040204" pitchFamily="50" charset="-128"/>
                          <a:ea typeface="メイリオ" panose="020B0604030504040204" pitchFamily="50" charset="-128"/>
                        </a:rPr>
                        <a:t>ん到</a:t>
                      </a:r>
                      <a:r>
                        <a:rPr lang="ja-JP" altLang="en-US" sz="1100" dirty="0" smtClean="0">
                          <a:latin typeface="メイリオ" panose="020B0604030504040204" pitchFamily="50" charset="-128"/>
                          <a:ea typeface="メイリオ" panose="020B0604030504040204" pitchFamily="50" charset="-128"/>
                        </a:rPr>
                        <a:t>着・見学</a:t>
                      </a:r>
                      <a:endParaRPr lang="ja-JP" altLang="en-US" sz="1100" dirty="0">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14:00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めぐりー</a:t>
                      </a:r>
                      <a:r>
                        <a:rPr lang="ja-JP" altLang="en-US" sz="1100" kern="100" dirty="0" err="1"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ん</a:t>
                      </a:r>
                      <a:r>
                        <a:rPr lang="ja-JP" alt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出発</a:t>
                      </a:r>
                      <a:endParaRPr lang="ja-JP"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14:30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ちこり村</a:t>
                      </a:r>
                      <a:r>
                        <a:rPr lang="en-US"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中津川サラダ農園</a:t>
                      </a:r>
                      <a:r>
                        <a:rPr lang="en-US"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到着・見学</a:t>
                      </a:r>
                      <a:endParaRPr lang="en-US"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16:00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ちこり村出発</a:t>
                      </a:r>
                      <a:endParaRPr lang="ja-JP"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16:45</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研修センター到着</a:t>
                      </a:r>
                    </a:p>
                    <a:p>
                      <a:pPr algn="just">
                        <a:spcAft>
                          <a:spcPts val="0"/>
                        </a:spcAft>
                      </a:pPr>
                      <a:r>
                        <a:rPr lang="ja-JP"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宿泊部屋への荷物搬入</a:t>
                      </a: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8299">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17:3</a:t>
                      </a:r>
                      <a:r>
                        <a:rPr lang="en-US" altLang="ja-JP"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開会</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挨拶</a:t>
                      </a:r>
                      <a:endParaRPr lang="en-US" alt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COC</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とサマースクールの目的</a:t>
                      </a:r>
                    </a:p>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全体スケジュール、注意事項</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1262">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17:45</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教職員からのコース</a:t>
                      </a:r>
                      <a:r>
                        <a:rPr lang="en-US"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PR</a:t>
                      </a:r>
                    </a:p>
                    <a:p>
                      <a:pPr algn="just">
                        <a:spcAft>
                          <a:spcPts val="0"/>
                        </a:spcAft>
                      </a:pP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テーマ</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18:00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チームビルディング、目標</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設定</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3230">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19:00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立食</a:t>
                      </a:r>
                      <a:r>
                        <a:rPr lang="ja-JP" sz="110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懇親会</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入浴（時間指定）</a:t>
                      </a:r>
                    </a:p>
                    <a:p>
                      <a:pPr algn="l">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グループでのテーマ検討</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22:00</a:t>
                      </a:r>
                      <a:endParaRPr lang="ja-JP" sz="105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最終発表の形式についての説明</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782381952"/>
              </p:ext>
            </p:extLst>
          </p:nvPr>
        </p:nvGraphicFramePr>
        <p:xfrm>
          <a:off x="623672" y="5261844"/>
          <a:ext cx="2772896" cy="4103503"/>
        </p:xfrm>
        <a:graphic>
          <a:graphicData uri="http://schemas.openxmlformats.org/drawingml/2006/table">
            <a:tbl>
              <a:tblPr bandRow="1">
                <a:tableStyleId>{5C22544A-7EE6-4342-B048-85BDC9FD1C3A}</a:tableStyleId>
              </a:tblPr>
              <a:tblGrid>
                <a:gridCol w="1288324"/>
                <a:gridCol w="1484572"/>
              </a:tblGrid>
              <a:tr h="379513">
                <a:tc gridSpan="2">
                  <a:txBody>
                    <a:bodyPr/>
                    <a:lstStyle/>
                    <a:p>
                      <a:pPr algn="ctr"/>
                      <a:r>
                        <a:rPr kumimoji="1" lang="ja-JP" altLang="en-US" sz="1400" b="1" dirty="0" smtClean="0">
                          <a:solidFill>
                            <a:schemeClr val="bg1"/>
                          </a:solidFill>
                          <a:latin typeface="メイリオ" panose="020B0604030504040204" pitchFamily="50" charset="-128"/>
                          <a:ea typeface="メイリオ" panose="020B0604030504040204" pitchFamily="50" charset="-128"/>
                        </a:rPr>
                        <a:t>班メンバー名</a:t>
                      </a:r>
                      <a:endParaRPr kumimoji="1" lang="ja-JP" altLang="en-US" sz="1400" b="1" dirty="0">
                        <a:solidFill>
                          <a:schemeClr val="bg1"/>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rgbClr val="000178"/>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399">
                <a:tc>
                  <a:txBody>
                    <a:bodyPr/>
                    <a:lstStyle/>
                    <a:p>
                      <a:endParaRPr kumimoji="1" lang="ja-JP" altLang="en-US" sz="900" b="1"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 name="正方形/長方形 17"/>
          <p:cNvSpPr/>
          <p:nvPr/>
        </p:nvSpPr>
        <p:spPr>
          <a:xfrm>
            <a:off x="643567" y="722646"/>
            <a:ext cx="2758642" cy="181084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p>
        </p:txBody>
      </p:sp>
      <p:sp>
        <p:nvSpPr>
          <p:cNvPr id="19" name="角丸四角形 18"/>
          <p:cNvSpPr/>
          <p:nvPr/>
        </p:nvSpPr>
        <p:spPr>
          <a:xfrm>
            <a:off x="605291" y="3164442"/>
            <a:ext cx="2758642" cy="1948165"/>
          </a:xfrm>
          <a:prstGeom prst="roundRect">
            <a:avLst>
              <a:gd name="adj" fmla="val 6289"/>
            </a:avLst>
          </a:prstGeom>
          <a:solidFill>
            <a:schemeClr val="accent6">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p>
        </p:txBody>
      </p:sp>
      <p:sp>
        <p:nvSpPr>
          <p:cNvPr id="20" name="角丸四角形 19"/>
          <p:cNvSpPr/>
          <p:nvPr/>
        </p:nvSpPr>
        <p:spPr>
          <a:xfrm>
            <a:off x="621558" y="2569525"/>
            <a:ext cx="2758642" cy="612188"/>
          </a:xfrm>
          <a:prstGeom prst="roundRect">
            <a:avLst/>
          </a:prstGeom>
          <a:solidFill>
            <a:schemeClr val="accent6">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a:p>
        </p:txBody>
      </p:sp>
      <p:sp>
        <p:nvSpPr>
          <p:cNvPr id="28" name="正方形/長方形 27"/>
          <p:cNvSpPr/>
          <p:nvPr/>
        </p:nvSpPr>
        <p:spPr>
          <a:xfrm>
            <a:off x="-734" y="-3541"/>
            <a:ext cx="379064" cy="2349336"/>
          </a:xfrm>
          <a:prstGeom prst="rect">
            <a:avLst/>
          </a:prstGeom>
          <a:solidFill>
            <a:srgbClr val="000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p>
        </p:txBody>
      </p:sp>
      <p:sp>
        <p:nvSpPr>
          <p:cNvPr id="29" name="正方形/長方形 28"/>
          <p:cNvSpPr/>
          <p:nvPr/>
        </p:nvSpPr>
        <p:spPr>
          <a:xfrm>
            <a:off x="-3132" y="579698"/>
            <a:ext cx="127173" cy="9326302"/>
          </a:xfrm>
          <a:prstGeom prst="rect">
            <a:avLst/>
          </a:prstGeom>
          <a:solidFill>
            <a:srgbClr val="000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p>
        </p:txBody>
      </p:sp>
      <p:sp>
        <p:nvSpPr>
          <p:cNvPr id="30" name="縦書きテキスト プレースホルダー 57"/>
          <p:cNvSpPr txBox="1">
            <a:spLocks/>
          </p:cNvSpPr>
          <p:nvPr/>
        </p:nvSpPr>
        <p:spPr>
          <a:xfrm>
            <a:off x="9060" y="0"/>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None/>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中津川</a:t>
            </a:r>
            <a:r>
              <a:rPr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コース・紹介・１日目</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718212" y="2664604"/>
            <a:ext cx="2575651" cy="442301"/>
          </a:xfrm>
          <a:prstGeom prst="rect">
            <a:avLst/>
          </a:prstGeom>
          <a:noFill/>
        </p:spPr>
        <p:txBody>
          <a:bodyPr wrap="square" lIns="0" tIns="0" rIns="0" bIns="0" rtlCol="0">
            <a:spAutoFit/>
          </a:bodyPr>
          <a:lstStyle/>
          <a:p>
            <a:r>
              <a:rPr lang="ja-JP" altLang="en-US" sz="1437" dirty="0">
                <a:solidFill>
                  <a:schemeClr val="bg1"/>
                </a:solidFill>
                <a:latin typeface="HG丸ｺﾞｼｯｸM-PRO" panose="020F0600000000000000" pitchFamily="50" charset="-128"/>
                <a:ea typeface="HG丸ｺﾞｼｯｸM-PRO" panose="020F0600000000000000" pitchFamily="50" charset="-128"/>
              </a:rPr>
              <a:t>　</a:t>
            </a:r>
            <a:r>
              <a:rPr lang="ja-JP" altLang="ja-JP" sz="1437" dirty="0">
                <a:solidFill>
                  <a:schemeClr val="bg1"/>
                </a:solidFill>
                <a:latin typeface="HG丸ｺﾞｼｯｸM-PRO" panose="020F0600000000000000" pitchFamily="50" charset="-128"/>
                <a:ea typeface="HG丸ｺﾞｼｯｸM-PRO" panose="020F0600000000000000" pitchFamily="50" charset="-128"/>
              </a:rPr>
              <a:t>「食」「</a:t>
            </a:r>
            <a:r>
              <a:rPr lang="ja-JP" altLang="ja-JP" sz="1437" dirty="0" smtClean="0">
                <a:solidFill>
                  <a:schemeClr val="bg1"/>
                </a:solidFill>
                <a:latin typeface="HG丸ｺﾞｼｯｸM-PRO" panose="020F0600000000000000" pitchFamily="50" charset="-128"/>
                <a:ea typeface="HG丸ｺﾞｼｯｸM-PRO" panose="020F0600000000000000" pitchFamily="50" charset="-128"/>
              </a:rPr>
              <a:t>農</a:t>
            </a:r>
            <a:r>
              <a:rPr lang="ja-JP" altLang="en-US" sz="1437" dirty="0" smtClean="0">
                <a:solidFill>
                  <a:schemeClr val="bg1"/>
                </a:solidFill>
                <a:latin typeface="HG丸ｺﾞｼｯｸM-PRO" panose="020F0600000000000000" pitchFamily="50" charset="-128"/>
                <a:ea typeface="HG丸ｺﾞｼｯｸM-PRO" panose="020F0600000000000000" pitchFamily="50" charset="-128"/>
              </a:rPr>
              <a:t>作</a:t>
            </a:r>
            <a:r>
              <a:rPr lang="ja-JP" altLang="ja-JP" sz="1437" dirty="0" smtClean="0">
                <a:solidFill>
                  <a:schemeClr val="bg1"/>
                </a:solidFill>
                <a:latin typeface="HG丸ｺﾞｼｯｸM-PRO" panose="020F0600000000000000" pitchFamily="50" charset="-128"/>
                <a:ea typeface="HG丸ｺﾞｼｯｸM-PRO" panose="020F0600000000000000" pitchFamily="50" charset="-128"/>
              </a:rPr>
              <a:t>物</a:t>
            </a:r>
            <a:r>
              <a:rPr lang="ja-JP" altLang="ja-JP" sz="1437" dirty="0">
                <a:solidFill>
                  <a:schemeClr val="bg1"/>
                </a:solidFill>
                <a:latin typeface="HG丸ｺﾞｼｯｸM-PRO" panose="020F0600000000000000" pitchFamily="50" charset="-128"/>
                <a:ea typeface="HG丸ｺﾞｼｯｸM-PRO" panose="020F0600000000000000" pitchFamily="50" charset="-128"/>
              </a:rPr>
              <a:t>」の</a:t>
            </a:r>
            <a:endParaRPr lang="en-US" altLang="ja-JP" sz="1437" dirty="0">
              <a:solidFill>
                <a:schemeClr val="bg1"/>
              </a:solidFill>
              <a:latin typeface="HG丸ｺﾞｼｯｸM-PRO" panose="020F0600000000000000" pitchFamily="50" charset="-128"/>
              <a:ea typeface="HG丸ｺﾞｼｯｸM-PRO" panose="020F0600000000000000" pitchFamily="50" charset="-128"/>
            </a:endParaRPr>
          </a:p>
          <a:p>
            <a:pPr algn="r"/>
            <a:r>
              <a:rPr lang="ja-JP" altLang="ja-JP" sz="1437" dirty="0">
                <a:solidFill>
                  <a:schemeClr val="bg1"/>
                </a:solidFill>
                <a:latin typeface="HG丸ｺﾞｼｯｸM-PRO" panose="020F0600000000000000" pitchFamily="50" charset="-128"/>
                <a:ea typeface="HG丸ｺﾞｼｯｸM-PRO" panose="020F0600000000000000" pitchFamily="50" charset="-128"/>
              </a:rPr>
              <a:t>未来を考える </a:t>
            </a:r>
            <a:r>
              <a:rPr lang="ja-JP" altLang="en-US" sz="1437" dirty="0">
                <a:solidFill>
                  <a:schemeClr val="bg1"/>
                </a:solidFill>
                <a:latin typeface="HG丸ｺﾞｼｯｸM-PRO" panose="020F0600000000000000" pitchFamily="50" charset="-128"/>
                <a:ea typeface="HG丸ｺﾞｼｯｸM-PRO" panose="020F0600000000000000" pitchFamily="50" charset="-128"/>
              </a:rPr>
              <a:t>！</a:t>
            </a:r>
          </a:p>
        </p:txBody>
      </p:sp>
      <p:sp>
        <p:nvSpPr>
          <p:cNvPr id="36" name="テキスト ボックス 35"/>
          <p:cNvSpPr txBox="1"/>
          <p:nvPr/>
        </p:nvSpPr>
        <p:spPr>
          <a:xfrm>
            <a:off x="806441" y="3285399"/>
            <a:ext cx="2413812" cy="1836400"/>
          </a:xfrm>
          <a:prstGeom prst="rect">
            <a:avLst/>
          </a:prstGeom>
          <a:noFill/>
        </p:spPr>
        <p:txBody>
          <a:bodyPr wrap="square" rtlCol="0">
            <a:spAutoFit/>
          </a:bodyPr>
          <a:lstStyle/>
          <a:p>
            <a:pPr algn="just">
              <a:lnSpc>
                <a:spcPts val="1724"/>
              </a:lnSpc>
            </a:pPr>
            <a:r>
              <a:rPr lang="ja-JP" altLang="ja-JP" sz="1257" dirty="0">
                <a:latin typeface="HG丸ｺﾞｼｯｸM-PRO" panose="020F0600000000000000" pitchFamily="50" charset="-128"/>
                <a:ea typeface="HG丸ｺﾞｼｯｸM-PRO" panose="020F0600000000000000" pitchFamily="50" charset="-128"/>
              </a:rPr>
              <a:t>中津川市には和菓子の文化</a:t>
            </a:r>
            <a:r>
              <a:rPr lang="ja-JP" altLang="ja-JP" sz="1257" dirty="0" smtClean="0">
                <a:latin typeface="HG丸ｺﾞｼｯｸM-PRO" panose="020F0600000000000000" pitchFamily="50" charset="-128"/>
                <a:ea typeface="HG丸ｺﾞｼｯｸM-PRO" panose="020F0600000000000000" pitchFamily="50" charset="-128"/>
              </a:rPr>
              <a:t>や栗</a:t>
            </a:r>
            <a:r>
              <a:rPr lang="ja-JP" altLang="en-US" sz="1257" dirty="0" smtClean="0">
                <a:latin typeface="HG丸ｺﾞｼｯｸM-PRO" panose="020F0600000000000000" pitchFamily="50" charset="-128"/>
                <a:ea typeface="HG丸ｺﾞｼｯｸM-PRO" panose="020F0600000000000000" pitchFamily="50" charset="-128"/>
              </a:rPr>
              <a:t>、トマト</a:t>
            </a:r>
            <a:r>
              <a:rPr lang="ja-JP" altLang="ja-JP" sz="1257" dirty="0" smtClean="0">
                <a:latin typeface="HG丸ｺﾞｼｯｸM-PRO" panose="020F0600000000000000" pitchFamily="50" charset="-128"/>
                <a:ea typeface="HG丸ｺﾞｼｯｸM-PRO" panose="020F0600000000000000" pitchFamily="50" charset="-128"/>
              </a:rPr>
              <a:t>のような</a:t>
            </a:r>
            <a:r>
              <a:rPr lang="ja-JP" altLang="en-US" sz="1257" dirty="0" smtClean="0">
                <a:latin typeface="HG丸ｺﾞｼｯｸM-PRO" panose="020F0600000000000000" pitchFamily="50" charset="-128"/>
                <a:ea typeface="HG丸ｺﾞｼｯｸM-PRO" panose="020F0600000000000000" pitchFamily="50" charset="-128"/>
              </a:rPr>
              <a:t>特産品</a:t>
            </a:r>
            <a:r>
              <a:rPr lang="ja-JP" altLang="ja-JP" sz="1257" dirty="0" smtClean="0">
                <a:latin typeface="HG丸ｺﾞｼｯｸM-PRO" panose="020F0600000000000000" pitchFamily="50" charset="-128"/>
                <a:ea typeface="HG丸ｺﾞｼｯｸM-PRO" panose="020F0600000000000000" pitchFamily="50" charset="-128"/>
              </a:rPr>
              <a:t>が</a:t>
            </a:r>
            <a:r>
              <a:rPr lang="ja-JP" altLang="ja-JP" sz="1257" dirty="0">
                <a:latin typeface="HG丸ｺﾞｼｯｸM-PRO" panose="020F0600000000000000" pitchFamily="50" charset="-128"/>
                <a:ea typeface="HG丸ｺﾞｼｯｸM-PRO" panose="020F0600000000000000" pitchFamily="50" charset="-128"/>
              </a:rPr>
              <a:t>あります。</a:t>
            </a:r>
          </a:p>
          <a:p>
            <a:pPr algn="just">
              <a:lnSpc>
                <a:spcPts val="1724"/>
              </a:lnSpc>
            </a:pPr>
            <a:r>
              <a:rPr lang="ja-JP" altLang="ja-JP" sz="1257" dirty="0">
                <a:latin typeface="HG丸ｺﾞｼｯｸM-PRO" panose="020F0600000000000000" pitchFamily="50" charset="-128"/>
                <a:ea typeface="HG丸ｺﾞｼｯｸM-PRO" panose="020F0600000000000000" pitchFamily="50" charset="-128"/>
              </a:rPr>
              <a:t>それを工夫</a:t>
            </a:r>
            <a:r>
              <a:rPr lang="ja-JP" altLang="ja-JP" sz="1257" dirty="0" smtClean="0">
                <a:latin typeface="HG丸ｺﾞｼｯｸM-PRO" panose="020F0600000000000000" pitchFamily="50" charset="-128"/>
                <a:ea typeface="HG丸ｺﾞｼｯｸM-PRO" panose="020F0600000000000000" pitchFamily="50" charset="-128"/>
              </a:rPr>
              <a:t>して</a:t>
            </a:r>
            <a:r>
              <a:rPr lang="ja-JP" altLang="en-US" sz="1257" dirty="0">
                <a:latin typeface="HG丸ｺﾞｼｯｸM-PRO" panose="020F0600000000000000" pitchFamily="50" charset="-128"/>
                <a:ea typeface="HG丸ｺﾞｼｯｸM-PRO" panose="020F0600000000000000" pitchFamily="50" charset="-128"/>
              </a:rPr>
              <a:t>創り上</a:t>
            </a:r>
            <a:r>
              <a:rPr lang="ja-JP" altLang="en-US" sz="1257" dirty="0" smtClean="0">
                <a:latin typeface="HG丸ｺﾞｼｯｸM-PRO" panose="020F0600000000000000" pitchFamily="50" charset="-128"/>
                <a:ea typeface="HG丸ｺﾞｼｯｸM-PRO" panose="020F0600000000000000" pitchFamily="50" charset="-128"/>
              </a:rPr>
              <a:t>げている農家</a:t>
            </a:r>
            <a:r>
              <a:rPr lang="ja-JP" altLang="ja-JP" sz="1257" dirty="0" smtClean="0">
                <a:latin typeface="HG丸ｺﾞｼｯｸM-PRO" panose="020F0600000000000000" pitchFamily="50" charset="-128"/>
                <a:ea typeface="HG丸ｺﾞｼｯｸM-PRO" panose="020F0600000000000000" pitchFamily="50" charset="-128"/>
              </a:rPr>
              <a:t>など</a:t>
            </a:r>
            <a:r>
              <a:rPr lang="ja-JP" altLang="ja-JP" sz="1257" dirty="0">
                <a:latin typeface="HG丸ｺﾞｼｯｸM-PRO" panose="020F0600000000000000" pitchFamily="50" charset="-128"/>
                <a:ea typeface="HG丸ｺﾞｼｯｸM-PRO" panose="020F0600000000000000" pitchFamily="50" charset="-128"/>
              </a:rPr>
              <a:t>を見学し、地域の人の思いに</a:t>
            </a:r>
            <a:r>
              <a:rPr lang="ja-JP" altLang="ja-JP" sz="1257" dirty="0" smtClean="0">
                <a:latin typeface="HG丸ｺﾞｼｯｸM-PRO" panose="020F0600000000000000" pitchFamily="50" charset="-128"/>
                <a:ea typeface="HG丸ｺﾞｼｯｸM-PRO" panose="020F0600000000000000" pitchFamily="50" charset="-128"/>
              </a:rPr>
              <a:t>触れながら</a:t>
            </a:r>
            <a:r>
              <a:rPr lang="ja-JP" altLang="en-US" sz="1257" dirty="0">
                <a:latin typeface="HG丸ｺﾞｼｯｸM-PRO" panose="020F0600000000000000" pitchFamily="50" charset="-128"/>
                <a:ea typeface="HG丸ｺﾞｼｯｸM-PRO" panose="020F0600000000000000" pitchFamily="50" charset="-128"/>
              </a:rPr>
              <a:t>特</a:t>
            </a:r>
            <a:r>
              <a:rPr lang="ja-JP" altLang="ja-JP" sz="1257" dirty="0" smtClean="0">
                <a:latin typeface="HG丸ｺﾞｼｯｸM-PRO" panose="020F0600000000000000" pitchFamily="50" charset="-128"/>
                <a:ea typeface="HG丸ｺﾞｼｯｸM-PRO" panose="020F0600000000000000" pitchFamily="50" charset="-128"/>
              </a:rPr>
              <a:t>産品</a:t>
            </a:r>
            <a:r>
              <a:rPr lang="ja-JP" altLang="ja-JP" sz="1257" dirty="0">
                <a:latin typeface="HG丸ｺﾞｼｯｸM-PRO" panose="020F0600000000000000" pitchFamily="50" charset="-128"/>
                <a:ea typeface="HG丸ｺﾞｼｯｸM-PRO" panose="020F0600000000000000" pitchFamily="50" charset="-128"/>
              </a:rPr>
              <a:t>の未来に向けた提案を考えましょう</a:t>
            </a:r>
            <a:r>
              <a:rPr lang="ja-JP" altLang="en-US" sz="1257" dirty="0">
                <a:latin typeface="HG丸ｺﾞｼｯｸM-PRO" panose="020F0600000000000000" pitchFamily="50" charset="-128"/>
                <a:ea typeface="HG丸ｺﾞｼｯｸM-PRO" panose="020F0600000000000000" pitchFamily="50" charset="-128"/>
              </a:rPr>
              <a:t>！</a:t>
            </a:r>
            <a:endParaRPr lang="ja-JP" altLang="ja-JP" sz="1257"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87" y="804953"/>
            <a:ext cx="2600513" cy="1634361"/>
          </a:xfrm>
          <a:prstGeom prst="rect">
            <a:avLst/>
          </a:prstGeom>
        </p:spPr>
      </p:pic>
      <p:sp>
        <p:nvSpPr>
          <p:cNvPr id="40" name="正方形/長方形 39"/>
          <p:cNvSpPr/>
          <p:nvPr/>
        </p:nvSpPr>
        <p:spPr>
          <a:xfrm>
            <a:off x="1711128" y="2029061"/>
            <a:ext cx="1724151" cy="534634"/>
          </a:xfrm>
          <a:prstGeom prst="rect">
            <a:avLst/>
          </a:prstGeom>
        </p:spPr>
        <p:txBody>
          <a:bodyPr wrap="square">
            <a:spAutoFit/>
          </a:bodyPr>
          <a:lstStyle/>
          <a:p>
            <a:r>
              <a:rPr lang="ja-JP" altLang="en-US" sz="2874" b="1" dirty="0">
                <a:ln w="28575">
                  <a:solidFill>
                    <a:schemeClr val="bg1"/>
                  </a:solidFill>
                </a:ln>
                <a:solidFill>
                  <a:srgbClr val="002060"/>
                </a:solidFill>
                <a:effectLst>
                  <a:outerShdw blurRad="76200" dist="63500" dir="2700000" algn="tl" rotWithShape="0">
                    <a:prstClr val="black">
                      <a:alpha val="80000"/>
                    </a:prstClr>
                  </a:outerShdw>
                </a:effectLst>
                <a:latin typeface="HG創英角ﾎﾟｯﾌﾟ体" panose="040B0A09000000000000" pitchFamily="49" charset="-128"/>
                <a:ea typeface="HG創英角ﾎﾟｯﾌﾟ体" panose="040B0A09000000000000" pitchFamily="49" charset="-128"/>
              </a:rPr>
              <a:t>Ｃコース</a:t>
            </a:r>
            <a:endParaRPr lang="ja-JP" altLang="en-US" sz="2874" dirty="0">
              <a:ln w="28575">
                <a:solidFill>
                  <a:schemeClr val="bg1"/>
                </a:solidFill>
              </a:ln>
            </a:endParaRPr>
          </a:p>
        </p:txBody>
      </p:sp>
      <p:grpSp>
        <p:nvGrpSpPr>
          <p:cNvPr id="37" name="グループ化 36"/>
          <p:cNvGrpSpPr/>
          <p:nvPr/>
        </p:nvGrpSpPr>
        <p:grpSpPr>
          <a:xfrm>
            <a:off x="517942" y="1641037"/>
            <a:ext cx="1224443" cy="1017734"/>
            <a:chOff x="502537" y="6085103"/>
            <a:chExt cx="1022647" cy="850005"/>
          </a:xfrm>
        </p:grpSpPr>
        <p:sp>
          <p:nvSpPr>
            <p:cNvPr id="38" name="円/楕円 37"/>
            <p:cNvSpPr/>
            <p:nvPr/>
          </p:nvSpPr>
          <p:spPr>
            <a:xfrm>
              <a:off x="592428" y="6085103"/>
              <a:ext cx="850005" cy="850005"/>
            </a:xfrm>
            <a:prstGeom prst="ellipse">
              <a:avLst/>
            </a:prstGeom>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2645"/>
            </a:p>
          </p:txBody>
        </p:sp>
        <p:sp>
          <p:nvSpPr>
            <p:cNvPr id="39" name="正方形/長方形 38"/>
            <p:cNvSpPr/>
            <p:nvPr/>
          </p:nvSpPr>
          <p:spPr>
            <a:xfrm rot="20700000">
              <a:off x="502537" y="6094532"/>
              <a:ext cx="1022647" cy="831146"/>
            </a:xfrm>
            <a:prstGeom prst="rect">
              <a:avLst/>
            </a:prstGeom>
            <a:noFill/>
          </p:spPr>
          <p:txBody>
            <a:bodyPr wrap="square" lIns="109484" tIns="54742" rIns="109484" bIns="54742">
              <a:spAutoFit/>
            </a:bodyPr>
            <a:lstStyle/>
            <a:p>
              <a:pPr algn="ctr"/>
              <a:r>
                <a:rPr lang="ja-JP" altLang="en-US" sz="2874" b="1" dirty="0">
                  <a:ln w="12700" cmpd="sng">
                    <a:noFill/>
                    <a:prstDash val="solid"/>
                  </a:ln>
                  <a:solidFill>
                    <a:schemeClr val="bg1"/>
                  </a:solidFill>
                </a:rPr>
                <a:t>中津川で</a:t>
              </a:r>
            </a:p>
          </p:txBody>
        </p:sp>
      </p:grpSp>
    </p:spTree>
    <p:extLst>
      <p:ext uri="{BB962C8B-B14F-4D97-AF65-F5344CB8AC3E}">
        <p14:creationId xmlns:p14="http://schemas.microsoft.com/office/powerpoint/2010/main" val="234327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17" y="3598"/>
            <a:ext cx="6860917" cy="2608978"/>
          </a:xfrm>
          <a:prstGeom prst="rect">
            <a:avLst/>
          </a:prstGeom>
        </p:spPr>
      </p:pic>
      <p:sp>
        <p:nvSpPr>
          <p:cNvPr id="21" name="テキスト ボックス 20"/>
          <p:cNvSpPr txBox="1"/>
          <p:nvPr/>
        </p:nvSpPr>
        <p:spPr>
          <a:xfrm>
            <a:off x="664554" y="2647211"/>
            <a:ext cx="2575651" cy="442301"/>
          </a:xfrm>
          <a:prstGeom prst="rect">
            <a:avLst/>
          </a:prstGeom>
          <a:noFill/>
        </p:spPr>
        <p:txBody>
          <a:bodyPr wrap="square" lIns="0" tIns="0" rIns="0" bIns="0" rtlCol="0">
            <a:spAutoFit/>
          </a:bodyPr>
          <a:lstStyle/>
          <a:p>
            <a:r>
              <a:rPr lang="ja-JP" altLang="en-US" sz="1437" dirty="0">
                <a:solidFill>
                  <a:schemeClr val="bg1"/>
                </a:solidFill>
                <a:latin typeface="HG丸ｺﾞｼｯｸM-PRO" panose="020F0600000000000000" pitchFamily="50" charset="-128"/>
                <a:ea typeface="HG丸ｺﾞｼｯｸM-PRO" panose="020F0600000000000000" pitchFamily="50" charset="-128"/>
              </a:rPr>
              <a:t>　地域の産業・観光振興計画と</a:t>
            </a:r>
            <a:endParaRPr lang="en-US" altLang="ja-JP" sz="1437" dirty="0">
              <a:solidFill>
                <a:schemeClr val="bg1"/>
              </a:solidFill>
              <a:latin typeface="HG丸ｺﾞｼｯｸM-PRO" panose="020F0600000000000000" pitchFamily="50" charset="-128"/>
              <a:ea typeface="HG丸ｺﾞｼｯｸM-PRO" panose="020F0600000000000000" pitchFamily="50" charset="-128"/>
            </a:endParaRPr>
          </a:p>
          <a:p>
            <a:pPr algn="r"/>
            <a:r>
              <a:rPr lang="ja-JP" altLang="en-US" sz="1437" dirty="0">
                <a:solidFill>
                  <a:schemeClr val="bg1"/>
                </a:solidFill>
                <a:latin typeface="HG丸ｺﾞｼｯｸM-PRO" panose="020F0600000000000000" pitchFamily="50" charset="-128"/>
                <a:ea typeface="HG丸ｺﾞｼｯｸM-PRO" panose="020F0600000000000000" pitchFamily="50" charset="-128"/>
              </a:rPr>
              <a:t>タイル産業の将来を考える！</a:t>
            </a:r>
          </a:p>
        </p:txBody>
      </p:sp>
      <p:sp>
        <p:nvSpPr>
          <p:cNvPr id="28" name="正方形/長方形 27"/>
          <p:cNvSpPr/>
          <p:nvPr/>
        </p:nvSpPr>
        <p:spPr>
          <a:xfrm>
            <a:off x="6497762" y="0"/>
            <a:ext cx="379064" cy="2349336"/>
          </a:xfrm>
          <a:prstGeom prst="rect">
            <a:avLst/>
          </a:prstGeom>
          <a:solidFill>
            <a:srgbClr val="000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p>
        </p:txBody>
      </p:sp>
      <p:sp>
        <p:nvSpPr>
          <p:cNvPr id="29" name="正方形/長方形 28"/>
          <p:cNvSpPr/>
          <p:nvPr/>
        </p:nvSpPr>
        <p:spPr>
          <a:xfrm>
            <a:off x="6761249" y="579698"/>
            <a:ext cx="127173" cy="9326302"/>
          </a:xfrm>
          <a:prstGeom prst="rect">
            <a:avLst/>
          </a:prstGeom>
          <a:solidFill>
            <a:srgbClr val="000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645" dirty="0"/>
          </a:p>
        </p:txBody>
      </p:sp>
      <p:sp>
        <p:nvSpPr>
          <p:cNvPr id="30" name="縦書きテキスト プレースホルダー 57"/>
          <p:cNvSpPr txBox="1">
            <a:spLocks/>
          </p:cNvSpPr>
          <p:nvPr/>
        </p:nvSpPr>
        <p:spPr>
          <a:xfrm>
            <a:off x="6505997" y="20858"/>
            <a:ext cx="334473" cy="2345795"/>
          </a:xfrm>
          <a:prstGeom prst="rect">
            <a:avLst/>
          </a:prstGeom>
        </p:spPr>
        <p:txBody>
          <a:bodyPr vert="eaVert" anchor="ctr">
            <a:noAutofit/>
          </a:bodyPr>
          <a:lstStyle>
            <a:lvl1pPr marL="161622" indent="-161622" algn="l" defTabSz="646488" rtl="0" eaLnBrk="1" latinLnBrk="0" hangingPunct="1">
              <a:lnSpc>
                <a:spcPct val="90000"/>
              </a:lnSpc>
              <a:spcBef>
                <a:spcPts val="707"/>
              </a:spcBef>
              <a:buFont typeface="Arial" panose="020B0604020202020204" pitchFamily="34" charset="0"/>
              <a:buChar char="•"/>
              <a:defRPr kumimoji="1" sz="1979" kern="1200">
                <a:solidFill>
                  <a:schemeClr val="tx1"/>
                </a:solidFill>
                <a:latin typeface="+mn-lt"/>
                <a:ea typeface="+mn-ea"/>
                <a:cs typeface="+mn-cs"/>
              </a:defRPr>
            </a:lvl1pPr>
            <a:lvl2pPr marL="484866" indent="-161622" algn="l" defTabSz="646488" rtl="0" eaLnBrk="1" latinLnBrk="0" hangingPunct="1">
              <a:lnSpc>
                <a:spcPct val="90000"/>
              </a:lnSpc>
              <a:spcBef>
                <a:spcPts val="354"/>
              </a:spcBef>
              <a:buFont typeface="Arial" panose="020B0604020202020204" pitchFamily="34" charset="0"/>
              <a:buChar char="•"/>
              <a:defRPr kumimoji="1" sz="1697" kern="1200">
                <a:solidFill>
                  <a:schemeClr val="tx1"/>
                </a:solidFill>
                <a:latin typeface="+mn-lt"/>
                <a:ea typeface="+mn-ea"/>
                <a:cs typeface="+mn-cs"/>
              </a:defRPr>
            </a:lvl2pPr>
            <a:lvl3pPr marL="808110" indent="-161622" algn="l" defTabSz="646488" rtl="0" eaLnBrk="1" latinLnBrk="0" hangingPunct="1">
              <a:lnSpc>
                <a:spcPct val="90000"/>
              </a:lnSpc>
              <a:spcBef>
                <a:spcPts val="354"/>
              </a:spcBef>
              <a:buFont typeface="Arial" panose="020B0604020202020204" pitchFamily="34" charset="0"/>
              <a:buChar char="•"/>
              <a:defRPr kumimoji="1" sz="1414" kern="1200">
                <a:solidFill>
                  <a:schemeClr val="tx1"/>
                </a:solidFill>
                <a:latin typeface="+mn-lt"/>
                <a:ea typeface="+mn-ea"/>
                <a:cs typeface="+mn-cs"/>
              </a:defRPr>
            </a:lvl3pPr>
            <a:lvl4pPr marL="1131354"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4pPr>
            <a:lvl5pPr marL="1454599"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5pPr>
            <a:lvl6pPr marL="1777843"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6pPr>
            <a:lvl7pPr marL="2101087"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7pPr>
            <a:lvl8pPr marL="2424331"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8pPr>
            <a:lvl9pPr marL="2747575" indent="-161622" algn="l" defTabSz="646488" rtl="0" eaLnBrk="1" latinLnBrk="0" hangingPunct="1">
              <a:lnSpc>
                <a:spcPct val="90000"/>
              </a:lnSpc>
              <a:spcBef>
                <a:spcPts val="354"/>
              </a:spcBef>
              <a:buFont typeface="Arial" panose="020B0604020202020204" pitchFamily="34" charset="0"/>
              <a:buChar char="•"/>
              <a:defRPr kumimoji="1" sz="1272" kern="1200">
                <a:solidFill>
                  <a:schemeClr val="tx1"/>
                </a:solidFill>
                <a:latin typeface="+mn-lt"/>
                <a:ea typeface="+mn-ea"/>
                <a:cs typeface="+mn-cs"/>
              </a:defRPr>
            </a:lvl9pPr>
          </a:lstStyle>
          <a:p>
            <a:pPr marL="0" indent="0" algn="ctr">
              <a:buNone/>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中津川</a:t>
            </a:r>
            <a:r>
              <a:rPr lang="ja-JP" altLang="en-US" sz="1400" dirty="0" smtClean="0">
                <a:solidFill>
                  <a:schemeClr val="bg1"/>
                </a:solidFill>
                <a:latin typeface="HGP創英角ｺﾞｼｯｸUB" panose="020B0900000000000000" pitchFamily="50" charset="-128"/>
                <a:ea typeface="HGP創英角ｺﾞｼｯｸUB" panose="020B0900000000000000" pitchFamily="50" charset="-128"/>
              </a:rPr>
              <a:t>コース・２日・３日目</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658420874"/>
              </p:ext>
            </p:extLst>
          </p:nvPr>
        </p:nvGraphicFramePr>
        <p:xfrm>
          <a:off x="3532845" y="760004"/>
          <a:ext cx="2777881" cy="5149507"/>
        </p:xfrm>
        <a:graphic>
          <a:graphicData uri="http://schemas.openxmlformats.org/drawingml/2006/table">
            <a:tbl>
              <a:tblPr bandRow="1">
                <a:tableStyleId>{5C22544A-7EE6-4342-B048-85BDC9FD1C3A}</a:tableStyleId>
              </a:tblPr>
              <a:tblGrid>
                <a:gridCol w="653979"/>
                <a:gridCol w="2123902"/>
              </a:tblGrid>
              <a:tr h="422417">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３日目（９月９日）</a:t>
                      </a: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rgbClr val="000178"/>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7:30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朝食</a:t>
                      </a:r>
                      <a:endParaRPr lang="en-US" altLang="ja-JP" sz="1100" kern="10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smtClean="0">
                          <a:effectLst/>
                          <a:latin typeface="メイリオ" panose="020B0604030504040204" pitchFamily="50" charset="-128"/>
                          <a:ea typeface="メイリオ" panose="020B0604030504040204" pitchFamily="50" charset="-128"/>
                          <a:cs typeface="Times New Roman" panose="02020603050405020304" pitchFamily="18" charset="0"/>
                        </a:rPr>
                        <a:t>本日</a:t>
                      </a:r>
                      <a:r>
                        <a:rPr lang="ja-JP" sz="1100" kern="100">
                          <a:effectLst/>
                          <a:latin typeface="メイリオ" panose="020B0604030504040204" pitchFamily="50" charset="-128"/>
                          <a:ea typeface="メイリオ" panose="020B0604030504040204" pitchFamily="50" charset="-128"/>
                          <a:cs typeface="Times New Roman" panose="02020603050405020304" pitchFamily="18" charset="0"/>
                        </a:rPr>
                        <a:t>の注意事項と連絡</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8:30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部屋の片づけ</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9:00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発表準備</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10:00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最終発表会</a:t>
                      </a:r>
                    </a:p>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各チーム　発表</a:t>
                      </a:r>
                      <a:r>
                        <a:rPr 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7</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分＋学生からの質問</a:t>
                      </a:r>
                      <a:r>
                        <a:rPr 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分</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11:30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講評</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閉会式</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12:00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昼食</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13:00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アンケート記入</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13:30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バス乗車・研修センター出発</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13:50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ＪＲ武並駅　学生下車</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15:00</a:t>
                      </a:r>
                      <a:r>
                        <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rPr>
                        <a:t>頃</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ＪＲ金山駅　学生下車　解散</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2417">
                <a:tc>
                  <a:txBody>
                    <a:bodyPr/>
                    <a:lstStyle/>
                    <a:p>
                      <a:pPr algn="ctr">
                        <a:spcAft>
                          <a:spcPts val="0"/>
                        </a:spcAft>
                      </a:pPr>
                      <a:r>
                        <a:rPr lang="en-US" sz="1050" b="1" kern="100" dirty="0">
                          <a:effectLst/>
                          <a:latin typeface="メイリオ" panose="020B0604030504040204" pitchFamily="50" charset="-128"/>
                          <a:ea typeface="メイリオ" panose="020B0604030504040204" pitchFamily="50" charset="-128"/>
                          <a:cs typeface="Times New Roman" panose="02020603050405020304" pitchFamily="18" charset="0"/>
                        </a:rPr>
                        <a:t>15:30</a:t>
                      </a:r>
                      <a:r>
                        <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rPr>
                        <a:t>頃</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ＪＲ岐阜駅　学生下車　解散</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292692549"/>
              </p:ext>
            </p:extLst>
          </p:nvPr>
        </p:nvGraphicFramePr>
        <p:xfrm>
          <a:off x="618808" y="747118"/>
          <a:ext cx="2810192" cy="5155102"/>
        </p:xfrm>
        <a:graphic>
          <a:graphicData uri="http://schemas.openxmlformats.org/drawingml/2006/table">
            <a:tbl>
              <a:tblPr bandRow="1">
                <a:tableStyleId>{5C22544A-7EE6-4342-B048-85BDC9FD1C3A}</a:tableStyleId>
              </a:tblPr>
              <a:tblGrid>
                <a:gridCol w="661586"/>
                <a:gridCol w="2148606"/>
              </a:tblGrid>
              <a:tr h="423328">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２日目（９月８日）</a:t>
                      </a:r>
                    </a:p>
                  </a:txBody>
                  <a:tcPr marL="109484" marR="109484" marT="54742" marB="54742" anchor="ctr">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rgbClr val="000178"/>
                    </a:solidFill>
                  </a:tcPr>
                </a:tc>
                <a:tc hMerge="1">
                  <a:txBody>
                    <a:bodyPr/>
                    <a:lstStyle/>
                    <a:p>
                      <a:endParaRPr kumimoji="1" lang="ja-JP" altLang="en-US" sz="75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spcAft>
                          <a:spcPts val="0"/>
                        </a:spcAft>
                      </a:pPr>
                      <a:r>
                        <a:rPr lang="en-US"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7:30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朝食</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本日</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の注意事項と連絡</a:t>
                      </a: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8:30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講義①「東濃地区及び中津川市の農作物について」</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9:00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講義②</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「農作物のプロデュース」</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8494">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10:10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グループワーク①</a:t>
                      </a:r>
                      <a:endParaRPr lang="en-US" altLang="ja-JP"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11:30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関係者へのインタビュー</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12:30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昼食（研修センター食堂）</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13:30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グループワーク②</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spcAft>
                          <a:spcPts val="0"/>
                        </a:spcAft>
                      </a:pPr>
                      <a:r>
                        <a:rPr lang="en-US" altLang="ja-JP" sz="1050" b="1" kern="100" dirty="0" smtClean="0">
                          <a:effectLst/>
                          <a:latin typeface="メイリオ" panose="020B0604030504040204" pitchFamily="50" charset="-128"/>
                          <a:ea typeface="メイリオ" panose="020B0604030504040204" pitchFamily="50" charset="-128"/>
                          <a:cs typeface="Times New Roman" panose="02020603050405020304" pitchFamily="18" charset="0"/>
                        </a:rPr>
                        <a:t>15:30</a:t>
                      </a:r>
                      <a:endParaRPr 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Aft>
                          <a:spcPts val="0"/>
                        </a:spcAft>
                      </a:pPr>
                      <a:r>
                        <a:rPr lang="ja-JP" altLang="en-US" sz="11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中間発表・意見交換</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16:30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0" dirty="0" smtClean="0">
                          <a:solidFill>
                            <a:schemeClr val="tx1"/>
                          </a:solidFill>
                          <a:latin typeface="メイリオ" panose="020B0604030504040204" pitchFamily="50" charset="-128"/>
                          <a:ea typeface="メイリオ" panose="020B0604030504040204" pitchFamily="50" charset="-128"/>
                        </a:rPr>
                        <a:t>グループワーク③</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18:30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0" dirty="0" smtClean="0">
                          <a:solidFill>
                            <a:schemeClr val="tx1"/>
                          </a:solidFill>
                          <a:latin typeface="メイリオ" panose="020B0604030504040204" pitchFamily="50" charset="-128"/>
                          <a:ea typeface="メイリオ" panose="020B0604030504040204" pitchFamily="50" charset="-128"/>
                        </a:rPr>
                        <a:t>夕食（研修センター食堂）</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328">
                <a:tc>
                  <a:txBody>
                    <a:bodyPr/>
                    <a:lstStyle/>
                    <a:p>
                      <a:pPr algn="ctr"/>
                      <a:r>
                        <a:rPr kumimoji="1" lang="en-US" altLang="ja-JP" sz="1050" b="1" dirty="0" smtClean="0">
                          <a:solidFill>
                            <a:schemeClr val="tx1"/>
                          </a:solidFill>
                          <a:latin typeface="メイリオ" panose="020B0604030504040204" pitchFamily="50" charset="-128"/>
                          <a:ea typeface="メイリオ" panose="020B0604030504040204" pitchFamily="50" charset="-128"/>
                        </a:rPr>
                        <a:t>19:30</a:t>
                      </a:r>
                      <a:endParaRPr kumimoji="1" lang="ja-JP" altLang="en-US" sz="1050" b="1"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0" dirty="0" smtClean="0">
                          <a:solidFill>
                            <a:schemeClr val="tx1"/>
                          </a:solidFill>
                          <a:latin typeface="メイリオ" panose="020B0604030504040204" pitchFamily="50" charset="-128"/>
                          <a:ea typeface="メイリオ" panose="020B0604030504040204" pitchFamily="50" charset="-128"/>
                        </a:rPr>
                        <a:t>全体でのミニ発表会</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L="109484" marR="109484" marT="54742" marB="54742">
                    <a:lnL w="6350" cap="flat" cmpd="sng" algn="ctr">
                      <a:solidFill>
                        <a:srgbClr val="000178"/>
                      </a:solidFill>
                      <a:prstDash val="solid"/>
                      <a:round/>
                      <a:headEnd type="none" w="med" len="med"/>
                      <a:tailEnd type="none" w="med" len="med"/>
                    </a:lnL>
                    <a:lnR w="6350" cap="flat" cmpd="sng" algn="ctr">
                      <a:solidFill>
                        <a:srgbClr val="000178"/>
                      </a:solidFill>
                      <a:prstDash val="solid"/>
                      <a:round/>
                      <a:headEnd type="none" w="med" len="med"/>
                      <a:tailEnd type="none" w="med" len="med"/>
                    </a:lnR>
                    <a:lnT w="6350" cap="flat" cmpd="sng" algn="ctr">
                      <a:solidFill>
                        <a:srgbClr val="000178"/>
                      </a:solidFill>
                      <a:prstDash val="solid"/>
                      <a:round/>
                      <a:headEnd type="none" w="med" len="med"/>
                      <a:tailEnd type="none" w="med" len="med"/>
                    </a:lnT>
                    <a:lnB w="6350" cap="flat" cmpd="sng" algn="ctr">
                      <a:solidFill>
                        <a:srgbClr val="00017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074916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旅のしおり_A42つ折_シンプル.potx" id="{008FEEBD-941D-49F2-AD9D-D6C3F3C7610A}" vid="{25ED13C7-5D05-4A66-979A-97FD66AB21B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1499</Words>
  <Application>Microsoft Office PowerPoint</Application>
  <PresentationFormat>A4 210 x 297 mm</PresentationFormat>
  <Paragraphs>440</Paragraphs>
  <Slides>14</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HGP創英角ｺﾞｼｯｸUB</vt:lpstr>
      <vt:lpstr>HGSｺﾞｼｯｸM</vt:lpstr>
      <vt:lpstr>HG丸ｺﾞｼｯｸM-PRO</vt:lpstr>
      <vt:lpstr>HG創英角ｺﾞｼｯｸUB</vt:lpstr>
      <vt:lpstr>HG創英角ﾎﾟｯﾌﾟ体</vt:lpstr>
      <vt:lpstr>ＭＳ Ｐゴシック</vt:lpstr>
      <vt:lpstr>メイリオ</vt:lpstr>
      <vt:lpstr>Arial</vt:lpstr>
      <vt:lpstr>Calibri</vt:lpstr>
      <vt:lpstr>Calibri Light</vt:lpstr>
      <vt:lpstr>Times New Roman</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cocp05</dc:creator>
  <cp:lastModifiedBy>丹羽 ゆかり</cp:lastModifiedBy>
  <cp:revision>184</cp:revision>
  <cp:lastPrinted>2016-07-21T02:25:29Z</cp:lastPrinted>
  <dcterms:created xsi:type="dcterms:W3CDTF">2016-06-20T00:39:13Z</dcterms:created>
  <dcterms:modified xsi:type="dcterms:W3CDTF">2016-08-17T09:28:47Z</dcterms:modified>
</cp:coreProperties>
</file>